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61" d="100"/>
          <a:sy n="61" d="100"/>
        </p:scale>
        <p:origin x="108" y="3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F3A168-31FF-4178-A79B-46B462C22162}" type="datetimeFigureOut">
              <a:rPr lang="en-GB" smtClean="0"/>
              <a:t>24/02/2017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C10D76-4F78-45CB-903D-7596B508934A}" type="slidenum">
              <a:rPr lang="en-GB" smtClean="0"/>
              <a:t>‹#›</a:t>
            </a:fld>
            <a:endParaRPr lang="en-GB"/>
          </a:p>
        </p:txBody>
      </p:sp>
    </p:spTree>
    <p:extLst>
      <p:ext uri="{BB962C8B-B14F-4D97-AF65-F5344CB8AC3E}">
        <p14:creationId xmlns:p14="http://schemas.microsoft.com/office/powerpoint/2010/main" val="2093817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BBD4437-0FD2-4FC4-9FDE-F19B917BAD30}" type="slidenum">
              <a:rPr lang="en-GB" altLang="en-US"/>
              <a:pPr fontAlgn="base">
                <a:spcBef>
                  <a:spcPct val="0"/>
                </a:spcBef>
                <a:spcAft>
                  <a:spcPct val="0"/>
                </a:spcAft>
              </a:pPr>
              <a:t>27</a:t>
            </a:fld>
            <a:endParaRPr lang="en-GB" altLang="en-US"/>
          </a:p>
        </p:txBody>
      </p:sp>
    </p:spTree>
    <p:extLst>
      <p:ext uri="{BB962C8B-B14F-4D97-AF65-F5344CB8AC3E}">
        <p14:creationId xmlns:p14="http://schemas.microsoft.com/office/powerpoint/2010/main" val="1035385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BE77FD6-FE79-4744-A9AD-A12E8DF5A3B5}" type="datetimeFigureOut">
              <a:rPr lang="en-GB" smtClean="0"/>
              <a:t>24/02/2017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891367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BE77FD6-FE79-4744-A9AD-A12E8DF5A3B5}" type="datetimeFigureOut">
              <a:rPr lang="en-GB" smtClean="0"/>
              <a:t>24/02/2017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1695820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E77FD6-FE79-4744-A9AD-A12E8DF5A3B5}" type="datetimeFigureOut">
              <a:rPr lang="en-GB" smtClean="0"/>
              <a:t>24/02/2017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1772904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BE77FD6-FE79-4744-A9AD-A12E8DF5A3B5}" type="datetimeFigureOut">
              <a:rPr lang="en-GB" smtClean="0"/>
              <a:t>24/02/2017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1715842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BE77FD6-FE79-4744-A9AD-A12E8DF5A3B5}" type="datetimeFigureOut">
              <a:rPr lang="en-GB" smtClean="0"/>
              <a:t>24/02/2017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2674082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BE77FD6-FE79-4744-A9AD-A12E8DF5A3B5}" type="datetimeFigureOut">
              <a:rPr lang="en-GB" smtClean="0"/>
              <a:t>24/02/2017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2745902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E77FD6-FE79-4744-A9AD-A12E8DF5A3B5}" type="datetimeFigureOut">
              <a:rPr lang="en-GB" smtClean="0"/>
              <a:t>24/02/2017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856062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E77FD6-FE79-4744-A9AD-A12E8DF5A3B5}" type="datetimeFigureOut">
              <a:rPr lang="en-GB" smtClean="0"/>
              <a:t>24/02/2017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679783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E77FD6-FE79-4744-A9AD-A12E8DF5A3B5}" type="datetimeFigureOut">
              <a:rPr lang="en-GB" smtClean="0"/>
              <a:t>24/02/2017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3050387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BE77FD6-FE79-4744-A9AD-A12E8DF5A3B5}" type="datetimeFigureOut">
              <a:rPr lang="en-GB" smtClean="0"/>
              <a:t>24/02/2017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294559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BE77FD6-FE79-4744-A9AD-A12E8DF5A3B5}" type="datetimeFigureOut">
              <a:rPr lang="en-GB" smtClean="0"/>
              <a:t>24/02/2017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D5AEFA-F272-422E-AFEE-DC3D6335F062}" type="slidenum">
              <a:rPr lang="en-GB" smtClean="0"/>
              <a:t>‹#›</a:t>
            </a:fld>
            <a:endParaRPr lang="en-GB"/>
          </a:p>
        </p:txBody>
      </p:sp>
    </p:spTree>
    <p:extLst>
      <p:ext uri="{BB962C8B-B14F-4D97-AF65-F5344CB8AC3E}">
        <p14:creationId xmlns:p14="http://schemas.microsoft.com/office/powerpoint/2010/main" val="2385274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E77FD6-FE79-4744-A9AD-A12E8DF5A3B5}" type="datetimeFigureOut">
              <a:rPr lang="en-GB" smtClean="0"/>
              <a:t>24/02/2017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D5AEFA-F272-422E-AFEE-DC3D6335F062}" type="slidenum">
              <a:rPr lang="en-GB" smtClean="0"/>
              <a:t>‹#›</a:t>
            </a:fld>
            <a:endParaRPr lang="en-GB"/>
          </a:p>
        </p:txBody>
      </p:sp>
    </p:spTree>
    <p:extLst>
      <p:ext uri="{BB962C8B-B14F-4D97-AF65-F5344CB8AC3E}">
        <p14:creationId xmlns:p14="http://schemas.microsoft.com/office/powerpoint/2010/main" val="814894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youtube.com/watch?v=MZnyQewsB_Y"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holah.co.uk/study/sperry/" TargetMode="External"/><Relationship Id="rId2" Type="http://schemas.openxmlformats.org/officeDocument/2006/relationships/hyperlink" Target="http://biology.about.com/od/anatomy/p/corpus-callosum.htm" TargetMode="External"/><Relationship Id="rId1" Type="http://schemas.openxmlformats.org/officeDocument/2006/relationships/slideLayout" Target="../slideLayouts/slideLayout2.xml"/><Relationship Id="rId6" Type="http://schemas.openxmlformats.org/officeDocument/2006/relationships/hyperlink" Target="http://www.theguardian.com/commentisfree/2013/nov/16/left-right-brain-distinction-myth" TargetMode="External"/><Relationship Id="rId5" Type="http://schemas.openxmlformats.org/officeDocument/2006/relationships/hyperlink" Target="http://www.lamag.com/wellbeing/two-minds/" TargetMode="External"/><Relationship Id="rId4" Type="http://schemas.openxmlformats.org/officeDocument/2006/relationships/hyperlink" Target="https://www.youtube.com/watch?v=Kqy4XVcCf0w"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bbc.co.uk/news/health-35595086" TargetMode="External"/><Relationship Id="rId2" Type="http://schemas.openxmlformats.org/officeDocument/2006/relationships/hyperlink" Target="https://www.youtube.com/watch?v=5KLPxDtMqe8&amp;feature=youtu.b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youtube.com/watch?v=6YNy3F2zAnw&amp;feature=youtu.b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macleans.ca/society/health/how-your-brain-heals-itself/" TargetMode="External"/><Relationship Id="rId2" Type="http://schemas.openxmlformats.org/officeDocument/2006/relationships/hyperlink" Target="https://www.youtube.com/watch?v=ifYcE4-eI_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youtu.be/MiL0wCZr0Mw"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www.youtube.com/watch?v=0uSYLy9itgg"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youtube.com/watch?v=XMizSSOejg0"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nhs.uk/conditions/dementia-guide/pages/about-dementia.aspx" TargetMode="External"/><Relationship Id="rId7" Type="http://schemas.openxmlformats.org/officeDocument/2006/relationships/hyperlink" Target="http://www.nhs.uk/Conditions/Sleep-apnoea/Pages/Introduction.aspx" TargetMode="External"/><Relationship Id="rId2" Type="http://schemas.openxmlformats.org/officeDocument/2006/relationships/hyperlink" Target="http://www.nhs.uk/conditions/Epilepsy/Pages/Introduction.aspx" TargetMode="External"/><Relationship Id="rId1" Type="http://schemas.openxmlformats.org/officeDocument/2006/relationships/slideLayout" Target="../slideLayouts/slideLayout2.xml"/><Relationship Id="rId6" Type="http://schemas.openxmlformats.org/officeDocument/2006/relationships/hyperlink" Target="http://www.nhs.uk/conditions/Encephalitis/Pages/Introduction.aspx" TargetMode="External"/><Relationship Id="rId5" Type="http://schemas.openxmlformats.org/officeDocument/2006/relationships/hyperlink" Target="http://www.nhs.uk/conditions/brain-tumours/Pages/Introduction.aspx" TargetMode="External"/><Relationship Id="rId4" Type="http://schemas.openxmlformats.org/officeDocument/2006/relationships/hyperlink" Target="http://www.nhs.uk/conditions/Head-injury-severe-/Pages/Introduction.aspx" TargetMode="External"/></Relationships>
</file>

<file path=ppt/slides/_rels/slide45.xml.rels><?xml version="1.0" encoding="UTF-8" standalone="yes"?>
<Relationships xmlns="http://schemas.openxmlformats.org/package/2006/relationships"><Relationship Id="rId2" Type="http://schemas.openxmlformats.org/officeDocument/2006/relationships/hyperlink" Target="http://www.nhs.uk/conditions/Consent-to-treatment/Pages/Introduction.aspx"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www.youtube.com/watch?v=PSoPsRPGjs4"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www.youtube.com/watch?v=jHxyP-nUhUY"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s://www.youtube.com/watch?v=fNlp0UMqUtM" TargetMode="External"/><Relationship Id="rId2" Type="http://schemas.openxmlformats.org/officeDocument/2006/relationships/hyperlink" Target="https://www.youtube.com/watch?v=W3W6j_FP7kA"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www.youtube.com/watch?v=xo_DrOlzLJ4"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www.youtube.com/watch?v=r1pJTI5wRKs"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io9.com/you-dont-need-to-sleep-you-just-need-to-believe-youv-1510291962" TargetMode="External"/><Relationship Id="rId2" Type="http://schemas.openxmlformats.org/officeDocument/2006/relationships/hyperlink" Target="https://www.youtube.com/watch?v=_tXFhGRqggc"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www.sleepfoundation.org/sleep-topics/school-start-time-and-sleep"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www.youtube.com/watch?v=UbQ0RxQu2gM" TargetMode="External"/><Relationship Id="rId2" Type="http://schemas.openxmlformats.org/officeDocument/2006/relationships/hyperlink" Target="https://www.youtube.com/watch?v=JP7T2q3yeUM"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a:p>
        </p:txBody>
      </p:sp>
      <p:sp>
        <p:nvSpPr>
          <p:cNvPr id="6" name="Content Placeholder 2"/>
          <p:cNvSpPr>
            <a:spLocks noGrp="1"/>
          </p:cNvSpPr>
          <p:nvPr>
            <p:ph idx="1"/>
          </p:nvPr>
        </p:nvSpPr>
        <p:spPr/>
        <p:txBody>
          <a:bodyPr rtlCol="0">
            <a:normAutofit fontScale="77500" lnSpcReduction="20000"/>
          </a:bodyPr>
          <a:lstStyle/>
          <a:p>
            <a:pPr fontAlgn="auto">
              <a:spcAft>
                <a:spcPts val="0"/>
              </a:spcAft>
              <a:defRPr/>
            </a:pPr>
            <a:r>
              <a:rPr lang="en-GB" dirty="0" smtClean="0">
                <a:solidFill>
                  <a:srgbClr val="FF0000"/>
                </a:solidFill>
              </a:rPr>
              <a:t>The </a:t>
            </a:r>
            <a:r>
              <a:rPr lang="en-GB" dirty="0">
                <a:solidFill>
                  <a:srgbClr val="FF0000"/>
                </a:solidFill>
              </a:rPr>
              <a:t>divisions of the nervous system: central and peripheral (somatic and autonomic).</a:t>
            </a:r>
          </a:p>
          <a:p>
            <a:pPr fontAlgn="auto">
              <a:spcAft>
                <a:spcPts val="0"/>
              </a:spcAft>
              <a:defRPr/>
            </a:pPr>
            <a:r>
              <a:rPr lang="en-GB" dirty="0" smtClean="0">
                <a:solidFill>
                  <a:srgbClr val="FF0000"/>
                </a:solidFill>
              </a:rPr>
              <a:t>The </a:t>
            </a:r>
            <a:r>
              <a:rPr lang="en-GB" dirty="0">
                <a:solidFill>
                  <a:srgbClr val="FF0000"/>
                </a:solidFill>
              </a:rPr>
              <a:t>structure and function of sensory, relay and motor neurons. The process of </a:t>
            </a:r>
            <a:r>
              <a:rPr lang="en-GB" dirty="0" smtClean="0">
                <a:solidFill>
                  <a:srgbClr val="FF0000"/>
                </a:solidFill>
              </a:rPr>
              <a:t>synaptic transmission</a:t>
            </a:r>
            <a:r>
              <a:rPr lang="en-GB" dirty="0">
                <a:solidFill>
                  <a:srgbClr val="FF0000"/>
                </a:solidFill>
              </a:rPr>
              <a:t>, including reference to neurotransmitters, excitation and inhibition.</a:t>
            </a:r>
          </a:p>
          <a:p>
            <a:pPr fontAlgn="auto">
              <a:spcAft>
                <a:spcPts val="0"/>
              </a:spcAft>
              <a:defRPr/>
            </a:pPr>
            <a:r>
              <a:rPr lang="en-GB" dirty="0" smtClean="0">
                <a:solidFill>
                  <a:srgbClr val="FF0000"/>
                </a:solidFill>
              </a:rPr>
              <a:t>The </a:t>
            </a:r>
            <a:r>
              <a:rPr lang="en-GB" dirty="0">
                <a:solidFill>
                  <a:srgbClr val="FF0000"/>
                </a:solidFill>
              </a:rPr>
              <a:t>function of the endocrine system: glands and hormones.</a:t>
            </a:r>
          </a:p>
          <a:p>
            <a:pPr fontAlgn="auto">
              <a:spcAft>
                <a:spcPts val="0"/>
              </a:spcAft>
              <a:defRPr/>
            </a:pPr>
            <a:r>
              <a:rPr lang="en-GB" dirty="0" smtClean="0">
                <a:solidFill>
                  <a:srgbClr val="FF0000"/>
                </a:solidFill>
              </a:rPr>
              <a:t>The </a:t>
            </a:r>
            <a:r>
              <a:rPr lang="en-GB" dirty="0">
                <a:solidFill>
                  <a:srgbClr val="FF0000"/>
                </a:solidFill>
              </a:rPr>
              <a:t>fight or flight response including the role of adrenaline.</a:t>
            </a:r>
          </a:p>
          <a:p>
            <a:pPr fontAlgn="auto">
              <a:spcAft>
                <a:spcPts val="0"/>
              </a:spcAft>
              <a:defRPr/>
            </a:pPr>
            <a:r>
              <a:rPr lang="en-GB" dirty="0" smtClean="0"/>
              <a:t>Localisation </a:t>
            </a:r>
            <a:r>
              <a:rPr lang="en-GB" dirty="0"/>
              <a:t>of function in the brain and hemispheric lateralisation: motor, somatosensory, </a:t>
            </a:r>
            <a:r>
              <a:rPr lang="en-GB" dirty="0" smtClean="0"/>
              <a:t>visual, auditory </a:t>
            </a:r>
            <a:r>
              <a:rPr lang="en-GB" dirty="0"/>
              <a:t>and language centres; </a:t>
            </a:r>
            <a:r>
              <a:rPr lang="en-GB" dirty="0" err="1"/>
              <a:t>Broca’s</a:t>
            </a:r>
            <a:r>
              <a:rPr lang="en-GB" dirty="0"/>
              <a:t> and Wernicke’s areas, split brain research. Plasticity </a:t>
            </a:r>
            <a:r>
              <a:rPr lang="en-GB" dirty="0" smtClean="0"/>
              <a:t>and functional </a:t>
            </a:r>
            <a:r>
              <a:rPr lang="en-GB" dirty="0"/>
              <a:t>recovery of the brain after trauma.</a:t>
            </a:r>
          </a:p>
          <a:p>
            <a:pPr fontAlgn="auto">
              <a:spcAft>
                <a:spcPts val="0"/>
              </a:spcAft>
              <a:defRPr/>
            </a:pPr>
            <a:r>
              <a:rPr lang="en-GB" dirty="0" smtClean="0"/>
              <a:t>Ways </a:t>
            </a:r>
            <a:r>
              <a:rPr lang="en-GB" dirty="0"/>
              <a:t>of studying the brain: scanning techniques, including functional magnetic resonance </a:t>
            </a:r>
            <a:r>
              <a:rPr lang="en-GB" dirty="0" smtClean="0"/>
              <a:t>imaging (fMRI</a:t>
            </a:r>
            <a:r>
              <a:rPr lang="en-GB" dirty="0"/>
              <a:t>); electroencephalogram (EEGs) and event-related potentials (ERPs); post-mortem examinations.</a:t>
            </a:r>
          </a:p>
          <a:p>
            <a:pPr fontAlgn="auto">
              <a:spcAft>
                <a:spcPts val="0"/>
              </a:spcAft>
              <a:defRPr/>
            </a:pPr>
            <a:r>
              <a:rPr lang="en-GB" dirty="0" smtClean="0"/>
              <a:t>Biological </a:t>
            </a:r>
            <a:r>
              <a:rPr lang="en-GB" dirty="0"/>
              <a:t>rhythms: circadian, </a:t>
            </a:r>
            <a:r>
              <a:rPr lang="en-GB" dirty="0" err="1"/>
              <a:t>infradian</a:t>
            </a:r>
            <a:r>
              <a:rPr lang="en-GB" dirty="0"/>
              <a:t> and </a:t>
            </a:r>
            <a:r>
              <a:rPr lang="en-GB" dirty="0" err="1"/>
              <a:t>ultradian</a:t>
            </a:r>
            <a:r>
              <a:rPr lang="en-GB" dirty="0"/>
              <a:t> and the difference between these rhythms. </a:t>
            </a:r>
            <a:endParaRPr lang="en-GB" dirty="0" smtClean="0"/>
          </a:p>
          <a:p>
            <a:pPr lvl="1" fontAlgn="auto">
              <a:spcAft>
                <a:spcPts val="0"/>
              </a:spcAft>
              <a:defRPr/>
            </a:pPr>
            <a:r>
              <a:rPr lang="en-GB" dirty="0" smtClean="0"/>
              <a:t>The effect </a:t>
            </a:r>
            <a:r>
              <a:rPr lang="en-GB" dirty="0"/>
              <a:t>of endogenous pacemakers and exogenous </a:t>
            </a:r>
            <a:r>
              <a:rPr lang="en-GB" dirty="0" err="1"/>
              <a:t>zeitgebers</a:t>
            </a:r>
            <a:r>
              <a:rPr lang="en-GB" dirty="0"/>
              <a:t> on the sleep/wake cycle.</a:t>
            </a:r>
          </a:p>
        </p:txBody>
      </p:sp>
    </p:spTree>
    <p:extLst>
      <p:ext uri="{BB962C8B-B14F-4D97-AF65-F5344CB8AC3E}">
        <p14:creationId xmlns:p14="http://schemas.microsoft.com/office/powerpoint/2010/main" val="730911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GB" altLang="en-US" smtClean="0"/>
              <a:t>Hemispheric lateralisation</a:t>
            </a:r>
          </a:p>
        </p:txBody>
      </p:sp>
      <p:sp>
        <p:nvSpPr>
          <p:cNvPr id="3" name="Content Placeholder 2"/>
          <p:cNvSpPr>
            <a:spLocks noGrp="1"/>
          </p:cNvSpPr>
          <p:nvPr>
            <p:ph idx="1"/>
          </p:nvPr>
        </p:nvSpPr>
        <p:spPr/>
        <p:txBody>
          <a:bodyPr rtlCol="0">
            <a:normAutofit fontScale="92500" lnSpcReduction="10000"/>
          </a:bodyPr>
          <a:lstStyle/>
          <a:p>
            <a:pPr>
              <a:defRPr/>
            </a:pPr>
            <a:r>
              <a:rPr lang="en-GB" dirty="0"/>
              <a:t>The human brain is divided into two hemispheres - left and right hemispheres. Lateralization of brain function means that there are certain mental processes that are mainly specialized to one side or the other. </a:t>
            </a:r>
            <a:endParaRPr lang="en-GB" dirty="0" smtClean="0"/>
          </a:p>
          <a:p>
            <a:pPr>
              <a:defRPr/>
            </a:pPr>
            <a:endParaRPr lang="en-GB" dirty="0"/>
          </a:p>
          <a:p>
            <a:pPr>
              <a:defRPr/>
            </a:pPr>
            <a:r>
              <a:rPr lang="en-GB" dirty="0" smtClean="0"/>
              <a:t>Most </a:t>
            </a:r>
            <a:r>
              <a:rPr lang="en-GB" dirty="0"/>
              <a:t>mental functions are distributed across the hemispheres but there are specific processes that are specialized to one hemisphere. For example, both sides of the brain perform functions related to language. But in most people, grammar and vocabulary are localized to the left side of the brain, while understanding the emotional content of language is a function of the right hemisphere.</a:t>
            </a:r>
            <a:br>
              <a:rPr lang="en-GB" dirty="0"/>
            </a:br>
            <a:r>
              <a:rPr lang="en-GB" dirty="0"/>
              <a:t/>
            </a:r>
            <a:br>
              <a:rPr lang="en-GB" dirty="0"/>
            </a:br>
            <a:endParaRPr lang="en-GB" dirty="0"/>
          </a:p>
        </p:txBody>
      </p:sp>
    </p:spTree>
    <p:extLst>
      <p:ext uri="{BB962C8B-B14F-4D97-AF65-F5344CB8AC3E}">
        <p14:creationId xmlns:p14="http://schemas.microsoft.com/office/powerpoint/2010/main" val="871640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endParaRPr lang="en-GB" altLang="en-US" smtClean="0"/>
          </a:p>
        </p:txBody>
      </p:sp>
      <p:pic>
        <p:nvPicPr>
          <p:cNvPr id="36867" name="Picture 6" descr="http://spaces.imperial.edu/thomas.morrell/cha_19_tortora_brain_files/image006.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248150" y="1909763"/>
            <a:ext cx="3695700" cy="3905250"/>
          </a:xfrm>
          <a:noFill/>
        </p:spPr>
      </p:pic>
    </p:spTree>
    <p:extLst>
      <p:ext uri="{BB962C8B-B14F-4D97-AF65-F5344CB8AC3E}">
        <p14:creationId xmlns:p14="http://schemas.microsoft.com/office/powerpoint/2010/main" val="2582990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endParaRPr lang="en-GB" altLang="en-US" smtClean="0"/>
          </a:p>
        </p:txBody>
      </p:sp>
      <p:pic>
        <p:nvPicPr>
          <p:cNvPr id="37891" name="Picture 2" descr="http://www.rightleftrightwrong.com/images/brai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044950" y="1760538"/>
            <a:ext cx="4102100" cy="4203700"/>
          </a:xfrm>
          <a:noFill/>
        </p:spPr>
      </p:pic>
    </p:spTree>
    <p:extLst>
      <p:ext uri="{BB962C8B-B14F-4D97-AF65-F5344CB8AC3E}">
        <p14:creationId xmlns:p14="http://schemas.microsoft.com/office/powerpoint/2010/main" val="3594275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GB" altLang="en-US" smtClean="0"/>
              <a:t>Lobes (clues)</a:t>
            </a:r>
          </a:p>
        </p:txBody>
      </p:sp>
      <p:sp>
        <p:nvSpPr>
          <p:cNvPr id="38915" name="Content Placeholder 2"/>
          <p:cNvSpPr>
            <a:spLocks noGrp="1"/>
          </p:cNvSpPr>
          <p:nvPr>
            <p:ph idx="1"/>
          </p:nvPr>
        </p:nvSpPr>
        <p:spPr/>
        <p:txBody>
          <a:bodyPr/>
          <a:lstStyle/>
          <a:p>
            <a:endParaRPr lang="en-GB" altLang="en-US" smtClean="0"/>
          </a:p>
        </p:txBody>
      </p:sp>
      <p:pic>
        <p:nvPicPr>
          <p:cNvPr id="38916" name="Picture 2" descr="https://www.health.qld.gov.au/abios/images/brai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1314" y="2636838"/>
            <a:ext cx="3609975"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4225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GB" altLang="en-US" smtClean="0"/>
              <a:t>motor</a:t>
            </a:r>
          </a:p>
        </p:txBody>
      </p:sp>
      <p:sp>
        <p:nvSpPr>
          <p:cNvPr id="3" name="Content Placeholder 2"/>
          <p:cNvSpPr>
            <a:spLocks noGrp="1"/>
          </p:cNvSpPr>
          <p:nvPr>
            <p:ph idx="1"/>
          </p:nvPr>
        </p:nvSpPr>
        <p:spPr/>
        <p:txBody>
          <a:bodyPr rtlCol="0">
            <a:normAutofit/>
          </a:bodyPr>
          <a:lstStyle/>
          <a:p>
            <a:pPr>
              <a:defRPr/>
            </a:pPr>
            <a:r>
              <a:rPr lang="en-GB" dirty="0"/>
              <a:t>Almost all of </a:t>
            </a:r>
            <a:r>
              <a:rPr lang="en-GB" dirty="0" err="1"/>
              <a:t>behavior</a:t>
            </a:r>
            <a:r>
              <a:rPr lang="en-GB" dirty="0"/>
              <a:t> involves motor function, from talking to gesturing to walking. But even a simple movement like reaching out to pick up a glass of water can be a complex motor task to study. Not only does your brain have to figure out which muscles to contract and in which order to steer your hand to the glass, it also has to estimate the force needed to pick up the glass. Other factors, like how much water is in the glass and what material the glass is made from, also influence the brains calculations. Not surprisingly, there are many anatomical regions which are involved in motor function.</a:t>
            </a:r>
          </a:p>
        </p:txBody>
      </p:sp>
    </p:spTree>
    <p:extLst>
      <p:ext uri="{BB962C8B-B14F-4D97-AF65-F5344CB8AC3E}">
        <p14:creationId xmlns:p14="http://schemas.microsoft.com/office/powerpoint/2010/main" val="2005129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GB" altLang="en-US" smtClean="0"/>
              <a:t>Primary motor Cortex</a:t>
            </a:r>
          </a:p>
        </p:txBody>
      </p:sp>
      <p:pic>
        <p:nvPicPr>
          <p:cNvPr id="40963" name="Picture 2" descr="1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008438" y="1990726"/>
            <a:ext cx="4464050" cy="4303713"/>
          </a:xfrm>
          <a:noFill/>
        </p:spPr>
      </p:pic>
    </p:spTree>
    <p:extLst>
      <p:ext uri="{BB962C8B-B14F-4D97-AF65-F5344CB8AC3E}">
        <p14:creationId xmlns:p14="http://schemas.microsoft.com/office/powerpoint/2010/main" val="66088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GB" altLang="en-US" smtClean="0"/>
              <a:t>Primary Motor Cortex</a:t>
            </a:r>
          </a:p>
        </p:txBody>
      </p:sp>
      <p:sp>
        <p:nvSpPr>
          <p:cNvPr id="3" name="Content Placeholder 2"/>
          <p:cNvSpPr>
            <a:spLocks noGrp="1"/>
          </p:cNvSpPr>
          <p:nvPr>
            <p:ph idx="1"/>
          </p:nvPr>
        </p:nvSpPr>
        <p:spPr/>
        <p:txBody>
          <a:bodyPr rtlCol="0">
            <a:normAutofit fontScale="92500" lnSpcReduction="20000"/>
          </a:bodyPr>
          <a:lstStyle/>
          <a:p>
            <a:pPr>
              <a:defRPr/>
            </a:pPr>
            <a:r>
              <a:rPr lang="en-GB" dirty="0"/>
              <a:t>The role of the primary motor cortex is to generate neural impulses that control the execution of movement. Signals from M1 cross the </a:t>
            </a:r>
            <a:r>
              <a:rPr lang="en-GB" dirty="0" err="1"/>
              <a:t>bodys</a:t>
            </a:r>
            <a:r>
              <a:rPr lang="en-GB" dirty="0"/>
              <a:t> midline to activate skeletal muscles on the opposite side of the body, meaning that the left hemisphere of the brain controls the right side of the body, and the right hemisphere controls the left side of the body. Every part of the body is represented in the primary motor cortex, and these representations are arranged </a:t>
            </a:r>
            <a:r>
              <a:rPr lang="en-GB" dirty="0" err="1"/>
              <a:t>somatotopically</a:t>
            </a:r>
            <a:r>
              <a:rPr lang="en-GB" dirty="0"/>
              <a:t> — the foot is next to the leg which is next to the trunk which is next to the arm and the hand. The amount of brain matter devoted to any particular body part represents the amount of control that the primary motor cortex has over that body part. For example, a lot of cortical space is required to control the complex movements of the hand and fingers, and these body parts have larger representations in M1 than the trunk or legs, whose muscle patterns are relatively simple.</a:t>
            </a:r>
          </a:p>
        </p:txBody>
      </p:sp>
    </p:spTree>
    <p:extLst>
      <p:ext uri="{BB962C8B-B14F-4D97-AF65-F5344CB8AC3E}">
        <p14:creationId xmlns:p14="http://schemas.microsoft.com/office/powerpoint/2010/main" val="982119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endParaRPr lang="en-GB" altLang="en-US" smtClean="0"/>
          </a:p>
        </p:txBody>
      </p:sp>
      <p:pic>
        <p:nvPicPr>
          <p:cNvPr id="43011" name="Picture 2" descr="1b"/>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224339" y="2276475"/>
            <a:ext cx="3400425" cy="3860800"/>
          </a:xfrm>
          <a:noFill/>
        </p:spPr>
      </p:pic>
    </p:spTree>
    <p:extLst>
      <p:ext uri="{BB962C8B-B14F-4D97-AF65-F5344CB8AC3E}">
        <p14:creationId xmlns:p14="http://schemas.microsoft.com/office/powerpoint/2010/main" val="325285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GB" altLang="en-US" smtClean="0"/>
              <a:t>Somatosensory</a:t>
            </a:r>
          </a:p>
        </p:txBody>
      </p:sp>
      <p:sp>
        <p:nvSpPr>
          <p:cNvPr id="44035" name="Content Placeholder 2"/>
          <p:cNvSpPr>
            <a:spLocks noGrp="1"/>
          </p:cNvSpPr>
          <p:nvPr>
            <p:ph idx="1"/>
          </p:nvPr>
        </p:nvSpPr>
        <p:spPr/>
        <p:txBody>
          <a:bodyPr/>
          <a:lstStyle/>
          <a:p>
            <a:pPr marL="0" indent="0">
              <a:buNone/>
            </a:pPr>
            <a:r>
              <a:rPr lang="en-GB" altLang="en-US" smtClean="0"/>
              <a:t>Catch-all term to designate senses other than vision, hearing, balance, taste and smell. Receptors that could be designated "somatosensory" are distributed all over the body rather than concentrated at specific locations.</a:t>
            </a:r>
          </a:p>
        </p:txBody>
      </p:sp>
    </p:spTree>
    <p:extLst>
      <p:ext uri="{BB962C8B-B14F-4D97-AF65-F5344CB8AC3E}">
        <p14:creationId xmlns:p14="http://schemas.microsoft.com/office/powerpoint/2010/main" val="3385329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endParaRPr lang="en-GB" altLang="en-US" smtClean="0"/>
          </a:p>
        </p:txBody>
      </p:sp>
      <p:pic>
        <p:nvPicPr>
          <p:cNvPr id="45059" name="Picture 2" descr="http://www.bioon.com/bioline/neurosci/course/bsen7.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87714" y="2133600"/>
            <a:ext cx="5138737" cy="3454400"/>
          </a:xfrm>
          <a:noFill/>
        </p:spPr>
      </p:pic>
    </p:spTree>
    <p:extLst>
      <p:ext uri="{BB962C8B-B14F-4D97-AF65-F5344CB8AC3E}">
        <p14:creationId xmlns:p14="http://schemas.microsoft.com/office/powerpoint/2010/main" val="985516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GB" altLang="en-US" smtClean="0"/>
              <a:t>Somatosensory</a:t>
            </a:r>
          </a:p>
        </p:txBody>
      </p:sp>
      <p:sp>
        <p:nvSpPr>
          <p:cNvPr id="3" name="Content Placeholder 2"/>
          <p:cNvSpPr>
            <a:spLocks noGrp="1"/>
          </p:cNvSpPr>
          <p:nvPr>
            <p:ph idx="1"/>
          </p:nvPr>
        </p:nvSpPr>
        <p:spPr/>
        <p:txBody>
          <a:bodyPr rtlCol="0">
            <a:normAutofit/>
          </a:bodyPr>
          <a:lstStyle/>
          <a:p>
            <a:pPr>
              <a:defRPr/>
            </a:pPr>
            <a:r>
              <a:rPr lang="en-GB" dirty="0"/>
              <a:t>The first modality is called discriminative touch, which includes touch, pressure, and vibration perception, and enables us to "read" raised letters with our fingertips, or describe the shape and texture of an object without seeing it. The second grouping is pain and temperature, which is just what it sounds like, and also includes the sensations of itch and tickle. The third modality is called proprioception, and includes receptors for what happens below the body surface: muscle stretch, joint position, tendon tension, etc. This modality primarily targets the cerebellum, which needs minute-by-minute feedback on what the muscles are doing. </a:t>
            </a:r>
          </a:p>
        </p:txBody>
      </p:sp>
    </p:spTree>
    <p:extLst>
      <p:ext uri="{BB962C8B-B14F-4D97-AF65-F5344CB8AC3E}">
        <p14:creationId xmlns:p14="http://schemas.microsoft.com/office/powerpoint/2010/main" val="3157008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GB" altLang="en-US" smtClean="0"/>
              <a:t>Visual (Occipital lobe)</a:t>
            </a:r>
          </a:p>
        </p:txBody>
      </p:sp>
      <p:pic>
        <p:nvPicPr>
          <p:cNvPr id="47107" name="Picture 2" descr="http://thebrain.mcgill.ca/flash/d/d_02/d_02_cr/d_02_cr_vis/d_02_cr_vis_2a.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191000" y="1627188"/>
            <a:ext cx="3810000" cy="4470400"/>
          </a:xfrm>
          <a:noFill/>
        </p:spPr>
      </p:pic>
    </p:spTree>
    <p:extLst>
      <p:ext uri="{BB962C8B-B14F-4D97-AF65-F5344CB8AC3E}">
        <p14:creationId xmlns:p14="http://schemas.microsoft.com/office/powerpoint/2010/main" val="23858427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GB" altLang="en-US" smtClean="0"/>
              <a:t>Auditory</a:t>
            </a:r>
          </a:p>
        </p:txBody>
      </p:sp>
      <p:pic>
        <p:nvPicPr>
          <p:cNvPr id="48131" name="Picture 2" descr="https://classconnection.s3.amazonaws.com/32/flashcards/806032/png/22221318194788367.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3239" y="1600201"/>
            <a:ext cx="6105525" cy="4525963"/>
          </a:xfrm>
          <a:noFill/>
        </p:spPr>
      </p:pic>
    </p:spTree>
    <p:extLst>
      <p:ext uri="{BB962C8B-B14F-4D97-AF65-F5344CB8AC3E}">
        <p14:creationId xmlns:p14="http://schemas.microsoft.com/office/powerpoint/2010/main" val="4275346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GB" altLang="en-US" smtClean="0"/>
              <a:t>Wernicke area </a:t>
            </a:r>
          </a:p>
        </p:txBody>
      </p:sp>
      <p:sp>
        <p:nvSpPr>
          <p:cNvPr id="3" name="Content Placeholder 2"/>
          <p:cNvSpPr>
            <a:spLocks noGrp="1"/>
          </p:cNvSpPr>
          <p:nvPr>
            <p:ph idx="1"/>
          </p:nvPr>
        </p:nvSpPr>
        <p:spPr/>
        <p:txBody>
          <a:bodyPr rtlCol="0">
            <a:normAutofit fontScale="92500" lnSpcReduction="10000"/>
          </a:bodyPr>
          <a:lstStyle/>
          <a:p>
            <a:pPr>
              <a:defRPr/>
            </a:pPr>
            <a:r>
              <a:rPr lang="en-GB" dirty="0" smtClean="0"/>
              <a:t>This </a:t>
            </a:r>
            <a:r>
              <a:rPr lang="en-GB" dirty="0"/>
              <a:t>area was first described in 1874 by German neurologist Carl Wernicke. The Wernicke area is located in the posterior third of the upper temporal convolution of the left hemisphere of the brain. Thus, it lies close to the auditory cortex. This area appears to be uniquely important for the comprehension of speech sounds and is considered to be the receptive language, or language comprehension, centre.</a:t>
            </a:r>
          </a:p>
          <a:p>
            <a:pPr>
              <a:defRPr/>
            </a:pPr>
            <a:endParaRPr lang="en-GB" dirty="0"/>
          </a:p>
          <a:p>
            <a:pPr>
              <a:defRPr/>
            </a:pPr>
            <a:r>
              <a:rPr lang="en-GB" dirty="0" smtClean="0"/>
              <a:t>Damage </a:t>
            </a:r>
            <a:r>
              <a:rPr lang="en-GB" dirty="0"/>
              <a:t>to the temporal lobe may result in a language disorder known as Wernicke aphasia. An individual with Wernicke aphasia has difficulty understanding language; speech is typically fluent but is empty of content and characterized by circumlocutions, a high incidence of vague words like “thing,” and sometimes neologisms and senseless “word salad.”</a:t>
            </a:r>
          </a:p>
        </p:txBody>
      </p:sp>
      <p:sp>
        <p:nvSpPr>
          <p:cNvPr id="49156" name="Rectangle 4"/>
          <p:cNvSpPr>
            <a:spLocks noChangeArrowheads="1"/>
          </p:cNvSpPr>
          <p:nvPr/>
        </p:nvSpPr>
        <p:spPr bwMode="auto">
          <a:xfrm>
            <a:off x="6600826" y="6292850"/>
            <a:ext cx="3743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a:t>[Credit: Encyclopædia Britannica, Inc.]</a:t>
            </a:r>
          </a:p>
        </p:txBody>
      </p:sp>
    </p:spTree>
    <p:extLst>
      <p:ext uri="{BB962C8B-B14F-4D97-AF65-F5344CB8AC3E}">
        <p14:creationId xmlns:p14="http://schemas.microsoft.com/office/powerpoint/2010/main" val="39436708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GB" altLang="en-US" smtClean="0"/>
              <a:t>Language</a:t>
            </a:r>
          </a:p>
        </p:txBody>
      </p:sp>
      <p:sp>
        <p:nvSpPr>
          <p:cNvPr id="3" name="Content Placeholder 2"/>
          <p:cNvSpPr>
            <a:spLocks noGrp="1"/>
          </p:cNvSpPr>
          <p:nvPr>
            <p:ph idx="1"/>
          </p:nvPr>
        </p:nvSpPr>
        <p:spPr/>
        <p:txBody>
          <a:bodyPr rtlCol="0">
            <a:normAutofit lnSpcReduction="10000"/>
          </a:bodyPr>
          <a:lstStyle/>
          <a:p>
            <a:pPr>
              <a:defRPr/>
            </a:pPr>
            <a:r>
              <a:rPr lang="en-GB" dirty="0"/>
              <a:t>A century and a half ago, French physician Pierre Paul </a:t>
            </a:r>
            <a:r>
              <a:rPr lang="en-GB" dirty="0" err="1"/>
              <a:t>Broca</a:t>
            </a:r>
            <a:r>
              <a:rPr lang="en-GB" dirty="0"/>
              <a:t> found that patients with damage to part of the brain’s frontal lobe were unable to speak more than a few words. Later dubbed </a:t>
            </a:r>
            <a:r>
              <a:rPr lang="en-GB" dirty="0" err="1"/>
              <a:t>Broca’s</a:t>
            </a:r>
            <a:r>
              <a:rPr lang="en-GB" dirty="0"/>
              <a:t> area, this region is believed to be critical for speech production and some aspects of language comprehension.</a:t>
            </a:r>
          </a:p>
          <a:p>
            <a:pPr>
              <a:defRPr/>
            </a:pPr>
            <a:r>
              <a:rPr lang="en-GB" dirty="0"/>
              <a:t>However, in recent years neuroscientists have observed activity in </a:t>
            </a:r>
            <a:r>
              <a:rPr lang="en-GB" dirty="0" err="1"/>
              <a:t>Broca’s</a:t>
            </a:r>
            <a:r>
              <a:rPr lang="en-GB" dirty="0"/>
              <a:t> area when people perform cognitive tasks that have nothing to do with language, such as solving math problems or holding information in working memory. Those findings have stimulated debate over whether </a:t>
            </a:r>
            <a:r>
              <a:rPr lang="en-GB" dirty="0" err="1"/>
              <a:t>Broca’s</a:t>
            </a:r>
            <a:r>
              <a:rPr lang="en-GB" dirty="0"/>
              <a:t> area is specific to language or plays a more general role in cognition.</a:t>
            </a:r>
          </a:p>
          <a:p>
            <a:pPr>
              <a:defRPr/>
            </a:pPr>
            <a:endParaRPr lang="en-GB" dirty="0"/>
          </a:p>
        </p:txBody>
      </p:sp>
    </p:spTree>
    <p:extLst>
      <p:ext uri="{BB962C8B-B14F-4D97-AF65-F5344CB8AC3E}">
        <p14:creationId xmlns:p14="http://schemas.microsoft.com/office/powerpoint/2010/main" val="13997793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endParaRPr lang="en-GB" altLang="en-US" smtClean="0"/>
          </a:p>
        </p:txBody>
      </p:sp>
      <p:sp>
        <p:nvSpPr>
          <p:cNvPr id="51203" name="Content Placeholder 2"/>
          <p:cNvSpPr>
            <a:spLocks noGrp="1"/>
          </p:cNvSpPr>
          <p:nvPr>
            <p:ph idx="1"/>
          </p:nvPr>
        </p:nvSpPr>
        <p:spPr/>
        <p:txBody>
          <a:bodyPr/>
          <a:lstStyle/>
          <a:p>
            <a:endParaRPr lang="en-GB" altLang="en-US" smtClean="0"/>
          </a:p>
        </p:txBody>
      </p:sp>
      <p:pic>
        <p:nvPicPr>
          <p:cNvPr id="51204" name="Picture 2" descr="https://classconnection.s3.amazonaws.com/32/flashcards/806032/png/2222131819478836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3239" y="1600201"/>
            <a:ext cx="610552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5440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GB" altLang="en-US" smtClean="0"/>
              <a:t>Split brain research</a:t>
            </a:r>
          </a:p>
        </p:txBody>
      </p:sp>
      <p:sp>
        <p:nvSpPr>
          <p:cNvPr id="52227" name="Content Placeholder 2"/>
          <p:cNvSpPr>
            <a:spLocks noGrp="1"/>
          </p:cNvSpPr>
          <p:nvPr>
            <p:ph idx="1"/>
          </p:nvPr>
        </p:nvSpPr>
        <p:spPr/>
        <p:txBody>
          <a:bodyPr/>
          <a:lstStyle/>
          <a:p>
            <a:r>
              <a:rPr lang="en-GB" altLang="en-US" smtClean="0"/>
              <a:t>Show through experiment.</a:t>
            </a:r>
          </a:p>
          <a:p>
            <a:r>
              <a:rPr lang="en-GB" altLang="en-US" smtClean="0"/>
              <a:t>Corpus Colosseum </a:t>
            </a:r>
          </a:p>
          <a:p>
            <a:r>
              <a:rPr lang="en-GB" altLang="en-US" smtClean="0">
                <a:hlinkClick r:id="rId2"/>
              </a:rPr>
              <a:t>https://www.youtube.com/watch?v=MZnyQewsB_Y</a:t>
            </a:r>
            <a:endParaRPr lang="en-GB" altLang="en-US" smtClean="0"/>
          </a:p>
          <a:p>
            <a:endParaRPr lang="en-GB" altLang="en-US" smtClean="0"/>
          </a:p>
        </p:txBody>
      </p:sp>
    </p:spTree>
    <p:extLst>
      <p:ext uri="{BB962C8B-B14F-4D97-AF65-F5344CB8AC3E}">
        <p14:creationId xmlns:p14="http://schemas.microsoft.com/office/powerpoint/2010/main" val="19407200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GB" altLang="en-US" smtClean="0"/>
              <a:t>Split brain</a:t>
            </a:r>
          </a:p>
        </p:txBody>
      </p:sp>
      <p:sp>
        <p:nvSpPr>
          <p:cNvPr id="3" name="Content Placeholder 2"/>
          <p:cNvSpPr>
            <a:spLocks noGrp="1"/>
          </p:cNvSpPr>
          <p:nvPr>
            <p:ph idx="1"/>
          </p:nvPr>
        </p:nvSpPr>
        <p:spPr/>
        <p:txBody>
          <a:bodyPr rtlCol="0">
            <a:normAutofit fontScale="55000" lnSpcReduction="20000"/>
          </a:bodyPr>
          <a:lstStyle/>
          <a:p>
            <a:pPr>
              <a:defRPr/>
            </a:pPr>
            <a:r>
              <a:rPr lang="en-GB" b="1" dirty="0" smtClean="0"/>
              <a:t>Sperry’s</a:t>
            </a:r>
            <a:r>
              <a:rPr lang="en-GB" dirty="0"/>
              <a:t> research (1960’s and 1970’s) revealed that when the two hemispheres of the brain are disconnected, they become functionally separate. Studies of patients whose </a:t>
            </a:r>
            <a:r>
              <a:rPr lang="en-GB" dirty="0">
                <a:hlinkClick r:id="rId2"/>
              </a:rPr>
              <a:t>corpus callosum</a:t>
            </a:r>
            <a:r>
              <a:rPr lang="en-GB" dirty="0"/>
              <a:t> had been severed, disconnecting the left and right halves of the brain, revealed this </a:t>
            </a:r>
            <a:r>
              <a:rPr lang="en-GB" dirty="0" smtClean="0"/>
              <a:t>insight. Click </a:t>
            </a:r>
            <a:r>
              <a:rPr lang="en-GB" dirty="0"/>
              <a:t>here for more on </a:t>
            </a:r>
            <a:r>
              <a:rPr lang="en-GB" dirty="0">
                <a:hlinkClick r:id="rId3"/>
              </a:rPr>
              <a:t>lateralisation and the procedures and findings</a:t>
            </a:r>
            <a:r>
              <a:rPr lang="en-GB" dirty="0"/>
              <a:t> of the experiments.</a:t>
            </a:r>
          </a:p>
          <a:p>
            <a:pPr>
              <a:defRPr/>
            </a:pPr>
            <a:r>
              <a:rPr lang="en-GB" dirty="0"/>
              <a:t>Watch this video for a demonstration of the </a:t>
            </a:r>
            <a:r>
              <a:rPr lang="en-GB" dirty="0">
                <a:hlinkClick r:id="rId4"/>
              </a:rPr>
              <a:t>experiments</a:t>
            </a:r>
            <a:r>
              <a:rPr lang="en-GB" dirty="0"/>
              <a:t>.</a:t>
            </a:r>
          </a:p>
          <a:p>
            <a:pPr>
              <a:defRPr/>
            </a:pPr>
            <a:r>
              <a:rPr lang="en-GB" b="1" dirty="0"/>
              <a:t>Neuro-myths</a:t>
            </a:r>
          </a:p>
          <a:p>
            <a:pPr>
              <a:defRPr/>
            </a:pPr>
            <a:r>
              <a:rPr lang="en-GB" dirty="0"/>
              <a:t>In an article entitled “</a:t>
            </a:r>
            <a:r>
              <a:rPr lang="en-GB" i="1" dirty="0">
                <a:hlinkClick r:id="rId5"/>
              </a:rPr>
              <a:t>Right Brained, Wrong Brained: How Caltech Neuroscience became a </a:t>
            </a:r>
            <a:r>
              <a:rPr lang="en-GB" i="1" dirty="0" err="1">
                <a:hlinkClick r:id="rId5"/>
              </a:rPr>
              <a:t>Buzzfeed</a:t>
            </a:r>
            <a:r>
              <a:rPr lang="en-GB" i="1" dirty="0">
                <a:hlinkClick r:id="rId5"/>
              </a:rPr>
              <a:t> Quiz</a:t>
            </a:r>
            <a:r>
              <a:rPr lang="en-GB" dirty="0"/>
              <a:t>” (Los Angeles Magazine, Feb 9</a:t>
            </a:r>
            <a:r>
              <a:rPr lang="en-GB" baseline="30000" dirty="0"/>
              <a:t>th</a:t>
            </a:r>
            <a:r>
              <a:rPr lang="en-GB" dirty="0"/>
              <a:t> 2015), author Jason G. Goldman highlights the inappropriate use of Sperry’s research to suggest that people can be left or right brained. The idea that people can be categorised as being one or the other, to account for our strengths and weaknesses, is a neuro-myth. The article points about that the brain needs both sides to function but that both sides need the corpus callosum to communicate. The misreporting of the findings – and a human need to find ways to explain and predict our success and failures – seems to be responsible for the widespread misuse of this finding.  The idea of right or left “brained-ness” is popular probably because it seems more scientific than horoscopes or out-dated personality classifications</a:t>
            </a:r>
            <a:r>
              <a:rPr lang="en-GB" dirty="0" smtClean="0"/>
              <a:t>.</a:t>
            </a:r>
          </a:p>
          <a:p>
            <a:pPr>
              <a:defRPr/>
            </a:pPr>
            <a:endParaRPr lang="en-GB" dirty="0"/>
          </a:p>
          <a:p>
            <a:pPr>
              <a:defRPr/>
            </a:pPr>
            <a:r>
              <a:rPr lang="en-GB" dirty="0"/>
              <a:t>Follow this link for more about this </a:t>
            </a:r>
            <a:r>
              <a:rPr lang="en-GB" dirty="0">
                <a:hlinkClick r:id="rId6"/>
              </a:rPr>
              <a:t>myth</a:t>
            </a:r>
            <a:r>
              <a:rPr lang="en-GB" dirty="0"/>
              <a:t>.</a:t>
            </a:r>
          </a:p>
          <a:p>
            <a:pPr>
              <a:defRPr/>
            </a:pPr>
            <a:endParaRPr lang="en-GB" dirty="0" smtClean="0"/>
          </a:p>
          <a:p>
            <a:pPr>
              <a:defRPr/>
            </a:pPr>
            <a:endParaRPr lang="en-GB" dirty="0"/>
          </a:p>
          <a:p>
            <a:pPr>
              <a:defRPr/>
            </a:pPr>
            <a:r>
              <a:rPr lang="en-GB" dirty="0" smtClean="0"/>
              <a:t>“”</a:t>
            </a:r>
            <a:r>
              <a:rPr lang="en-GB" i="1" dirty="0"/>
              <a:t>The great pleasure and feeling in my right brain is more than my left brain can find the words to tell you</a:t>
            </a:r>
            <a:r>
              <a:rPr lang="en-GB" dirty="0"/>
              <a:t>.”</a:t>
            </a:r>
          </a:p>
          <a:p>
            <a:pPr>
              <a:defRPr/>
            </a:pPr>
            <a:endParaRPr lang="en-GB" dirty="0"/>
          </a:p>
        </p:txBody>
      </p:sp>
    </p:spTree>
    <p:extLst>
      <p:ext uri="{BB962C8B-B14F-4D97-AF65-F5344CB8AC3E}">
        <p14:creationId xmlns:p14="http://schemas.microsoft.com/office/powerpoint/2010/main" val="29855544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dirty="0"/>
              <a:t>Plasticity and functional recovery of the brain after trauma.</a:t>
            </a:r>
          </a:p>
        </p:txBody>
      </p:sp>
      <p:sp>
        <p:nvSpPr>
          <p:cNvPr id="54275" name="Content Placeholder 2"/>
          <p:cNvSpPr>
            <a:spLocks noGrp="1"/>
          </p:cNvSpPr>
          <p:nvPr>
            <p:ph idx="1"/>
          </p:nvPr>
        </p:nvSpPr>
        <p:spPr/>
        <p:txBody>
          <a:bodyPr/>
          <a:lstStyle/>
          <a:p>
            <a:r>
              <a:rPr lang="en-GB" altLang="en-US" smtClean="0">
                <a:hlinkClick r:id="rId2"/>
              </a:rPr>
              <a:t>Introduction</a:t>
            </a:r>
            <a:endParaRPr lang="en-GB" altLang="en-US" smtClean="0"/>
          </a:p>
          <a:p>
            <a:r>
              <a:rPr lang="en-GB" altLang="en-US" smtClean="0">
                <a:hlinkClick r:id="rId3"/>
              </a:rPr>
              <a:t>http://www.bbc.co.uk/news/health-35595086</a:t>
            </a:r>
            <a:endParaRPr lang="en-GB" altLang="en-US" smtClean="0"/>
          </a:p>
          <a:p>
            <a:endParaRPr lang="en-GB" altLang="en-US" smtClean="0"/>
          </a:p>
        </p:txBody>
      </p:sp>
    </p:spTree>
    <p:extLst>
      <p:ext uri="{BB962C8B-B14F-4D97-AF65-F5344CB8AC3E}">
        <p14:creationId xmlns:p14="http://schemas.microsoft.com/office/powerpoint/2010/main" val="25200063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GB" altLang="en-US" b="1" smtClean="0">
                <a:hlinkClick r:id="rId2"/>
              </a:rPr>
              <a:t>What is Brain Plasticity?</a:t>
            </a:r>
            <a:endParaRPr lang="en-GB" altLang="en-US" smtClean="0"/>
          </a:p>
        </p:txBody>
      </p:sp>
      <p:sp>
        <p:nvSpPr>
          <p:cNvPr id="3" name="Content Placeholder 2"/>
          <p:cNvSpPr>
            <a:spLocks noGrp="1"/>
          </p:cNvSpPr>
          <p:nvPr>
            <p:ph idx="1"/>
          </p:nvPr>
        </p:nvSpPr>
        <p:spPr/>
        <p:txBody>
          <a:bodyPr rtlCol="0">
            <a:normAutofit fontScale="77500" lnSpcReduction="20000"/>
          </a:bodyPr>
          <a:lstStyle/>
          <a:p>
            <a:pPr fontAlgn="ctr">
              <a:defRPr/>
            </a:pPr>
            <a:r>
              <a:rPr lang="en-GB" b="1" dirty="0"/>
              <a:t>Brain plasticity—</a:t>
            </a:r>
            <a:r>
              <a:rPr lang="en-GB" dirty="0"/>
              <a:t>also called neuroplasticity - is an odd term for most people, with the word "plastic" causing images of Tupperware or Saran Wrap to pop into your head. However, brain plasticity is a common term used by neuroscientists, referring to the brain's ability to change at any age – for better or worse. As you would imagine, this flexibility plays an incredibly important role in our brain development (or decline) and in shaping our distinct personalities. </a:t>
            </a:r>
            <a:endParaRPr lang="en-GB" dirty="0" smtClean="0"/>
          </a:p>
          <a:p>
            <a:pPr fontAlgn="ctr">
              <a:defRPr/>
            </a:pPr>
            <a:endParaRPr lang="en-GB" dirty="0" smtClean="0"/>
          </a:p>
          <a:p>
            <a:pPr fontAlgn="ctr">
              <a:defRPr/>
            </a:pPr>
            <a:r>
              <a:rPr lang="en-GB" b="1" dirty="0" smtClean="0"/>
              <a:t>How </a:t>
            </a:r>
            <a:r>
              <a:rPr lang="en-GB" b="1" dirty="0"/>
              <a:t>the Brain Changes</a:t>
            </a:r>
            <a:r>
              <a:rPr lang="en-GB" dirty="0"/>
              <a:t/>
            </a:r>
            <a:br>
              <a:rPr lang="en-GB" dirty="0"/>
            </a:br>
            <a:r>
              <a:rPr lang="en-GB" dirty="0"/>
              <a:t>Brain plasticity science is the study of a physical process. Gray matter can actually shrink or thicken; neural connections can be forged and refined or weakened and severed. Changes in the physical brain manifest as changes in our abilities. For example, each time we learn a new dance step, it reflects a change in our physical brains: new "wires" (neural pathways) that give instructions to our bodies on how to perform the step. Each time we forget someone's name, it also reflects brain change— "</a:t>
            </a:r>
            <a:r>
              <a:rPr lang="en-GB" dirty="0" smtClean="0"/>
              <a:t>wires“ that </a:t>
            </a:r>
            <a:r>
              <a:rPr lang="en-GB" dirty="0"/>
              <a:t>once connected to the memory have been degraded, or even severed. As these examples show, changes in the brain can result in improved skills (a new dance step) or a weakening of skills (a forgotten name)</a:t>
            </a:r>
          </a:p>
          <a:p>
            <a:pPr>
              <a:defRPr/>
            </a:pPr>
            <a:endParaRPr lang="en-GB" dirty="0"/>
          </a:p>
        </p:txBody>
      </p:sp>
    </p:spTree>
    <p:extLst>
      <p:ext uri="{BB962C8B-B14F-4D97-AF65-F5344CB8AC3E}">
        <p14:creationId xmlns:p14="http://schemas.microsoft.com/office/powerpoint/2010/main" val="39276548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GB" altLang="en-US" b="1" smtClean="0"/>
              <a:t>Neuroplasticity</a:t>
            </a:r>
            <a:endParaRPr lang="en-GB" altLang="en-US" smtClean="0"/>
          </a:p>
        </p:txBody>
      </p:sp>
      <p:sp>
        <p:nvSpPr>
          <p:cNvPr id="3" name="Content Placeholder 2"/>
          <p:cNvSpPr>
            <a:spLocks noGrp="1"/>
          </p:cNvSpPr>
          <p:nvPr>
            <p:ph idx="1"/>
          </p:nvPr>
        </p:nvSpPr>
        <p:spPr/>
        <p:txBody>
          <a:bodyPr rtlCol="0">
            <a:normAutofit fontScale="85000" lnSpcReduction="20000"/>
          </a:bodyPr>
          <a:lstStyle/>
          <a:p>
            <a:pPr>
              <a:defRPr/>
            </a:pPr>
            <a:r>
              <a:rPr lang="en-GB" dirty="0"/>
              <a:t>Neuroplasticity, also known as brain plasticity, is an umbrella term that describes lasting change to the brain throughout an animal's life course. The term gained prominence in the latter half of the 20th century, when new </a:t>
            </a:r>
            <a:r>
              <a:rPr lang="en-GB" dirty="0" smtClean="0"/>
              <a:t>research</a:t>
            </a:r>
            <a:r>
              <a:rPr lang="en-GB" dirty="0"/>
              <a:t> showed many aspects of the brain remain changeable (or "plastic") even into adulthood</a:t>
            </a:r>
            <a:r>
              <a:rPr lang="en-GB" dirty="0" smtClean="0"/>
              <a:t>. </a:t>
            </a:r>
            <a:r>
              <a:rPr lang="en-GB" dirty="0"/>
              <a:t> This notion contrasts with the previous scientific consensus that the brain develops during a critical period in early childhood, then remains relatively unchangeable (or "static") afterward</a:t>
            </a:r>
            <a:r>
              <a:rPr lang="en-GB" dirty="0" smtClean="0"/>
              <a:t>. </a:t>
            </a:r>
            <a:r>
              <a:rPr lang="en-GB" dirty="0" err="1" smtClean="0"/>
              <a:t>Neuroplastic</a:t>
            </a:r>
            <a:r>
              <a:rPr lang="en-GB" dirty="0" smtClean="0"/>
              <a:t> </a:t>
            </a:r>
            <a:r>
              <a:rPr lang="en-GB" dirty="0"/>
              <a:t>change can occur at small scales, such as physical changes to individual neurons, or at whole-brain scales, such as cortical remapping in response to injury</a:t>
            </a:r>
            <a:r>
              <a:rPr lang="en-GB" dirty="0" smtClean="0"/>
              <a:t>.[ </a:t>
            </a:r>
            <a:r>
              <a:rPr lang="en-GB" dirty="0" err="1" smtClean="0"/>
              <a:t>Behavior</a:t>
            </a:r>
            <a:r>
              <a:rPr lang="en-GB" dirty="0"/>
              <a:t>, environmental stimuli, thought, and emotions may also cause </a:t>
            </a:r>
            <a:r>
              <a:rPr lang="en-GB" dirty="0" err="1"/>
              <a:t>neuroplastic</a:t>
            </a:r>
            <a:r>
              <a:rPr lang="en-GB" dirty="0"/>
              <a:t> change</a:t>
            </a:r>
            <a:r>
              <a:rPr lang="en-GB" dirty="0" smtClean="0"/>
              <a:t>, </a:t>
            </a:r>
            <a:r>
              <a:rPr lang="en-GB" dirty="0"/>
              <a:t> which has significant implications for healthy development, learning, memory, and recovery from brain damage.</a:t>
            </a:r>
          </a:p>
          <a:p>
            <a:pPr>
              <a:defRPr/>
            </a:pPr>
            <a:r>
              <a:rPr lang="en-GB" dirty="0"/>
              <a:t>Neuroscientists distinguish synaptic plasticity, which refers to changes in how neurons connect to each other, from non-synaptic plasticity, which refers to changes in the neurons themselves.</a:t>
            </a:r>
          </a:p>
          <a:p>
            <a:pPr>
              <a:defRPr/>
            </a:pPr>
            <a:endParaRPr lang="en-GB" dirty="0"/>
          </a:p>
        </p:txBody>
      </p:sp>
    </p:spTree>
    <p:extLst>
      <p:ext uri="{BB962C8B-B14F-4D97-AF65-F5344CB8AC3E}">
        <p14:creationId xmlns:p14="http://schemas.microsoft.com/office/powerpoint/2010/main" val="37604598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GB" altLang="en-US" smtClean="0"/>
              <a:t>Doidge</a:t>
            </a:r>
          </a:p>
        </p:txBody>
      </p:sp>
      <p:sp>
        <p:nvSpPr>
          <p:cNvPr id="3" name="Content Placeholder 2"/>
          <p:cNvSpPr>
            <a:spLocks noGrp="1"/>
          </p:cNvSpPr>
          <p:nvPr>
            <p:ph idx="1"/>
          </p:nvPr>
        </p:nvSpPr>
        <p:spPr/>
        <p:txBody>
          <a:bodyPr rtlCol="0">
            <a:normAutofit fontScale="92500" lnSpcReduction="20000"/>
          </a:bodyPr>
          <a:lstStyle/>
          <a:p>
            <a:pPr>
              <a:defRPr/>
            </a:pPr>
            <a:r>
              <a:rPr lang="en-GB" dirty="0">
                <a:hlinkClick r:id="rId2"/>
              </a:rPr>
              <a:t>https://</a:t>
            </a:r>
            <a:r>
              <a:rPr lang="en-GB" dirty="0" smtClean="0">
                <a:hlinkClick r:id="rId2"/>
              </a:rPr>
              <a:t>www.youtube.com/watch?v=ifYcE4-eI_s</a:t>
            </a:r>
            <a:endParaRPr lang="en-GB" dirty="0" smtClean="0"/>
          </a:p>
          <a:p>
            <a:pPr>
              <a:defRPr/>
            </a:pPr>
            <a:r>
              <a:rPr lang="en-GB" dirty="0"/>
              <a:t>Intense dedication is a hallmark of those who, all on their own, accomplish large-scale change in their brains. John Pepper, a South African now in his late seventies, was diagnosed in his thirties with the incurable, chronic, progressive neurodegenerative disease known as Parkinson’s. By all odds he should be immobile, if not dead, by now, but Pepper has fought his symptoms to a standstill by vigorous exercise carried out with ferocious determination and conscientious attention to detail. “Even as his unconscious ability to walk unravelled,” Doidge explains, “Pepper realized that if he </a:t>
            </a:r>
            <a:r>
              <a:rPr lang="en-GB" dirty="0" err="1"/>
              <a:t>analyzed</a:t>
            </a:r>
            <a:r>
              <a:rPr lang="en-GB" dirty="0"/>
              <a:t> how he walked and used his conscious mind to guide him, he could still do it. So he used a different part of his brain, the frontal lobes, and—like a child learning to walk—thought himself into efficient walking</a:t>
            </a:r>
            <a:r>
              <a:rPr lang="en-GB" dirty="0" smtClean="0"/>
              <a:t>.”</a:t>
            </a:r>
          </a:p>
          <a:p>
            <a:pPr>
              <a:defRPr/>
            </a:pPr>
            <a:r>
              <a:rPr lang="en-GB" dirty="0">
                <a:hlinkClick r:id="rId3"/>
              </a:rPr>
              <a:t>http://www.macleans.ca/society/health/how-your-brain-heals-itself</a:t>
            </a:r>
            <a:r>
              <a:rPr lang="en-GB" dirty="0" smtClean="0">
                <a:hlinkClick r:id="rId3"/>
              </a:rPr>
              <a:t>/</a:t>
            </a:r>
            <a:endParaRPr lang="en-GB" dirty="0" smtClean="0"/>
          </a:p>
          <a:p>
            <a:pPr>
              <a:defRPr/>
            </a:pPr>
            <a:endParaRPr lang="en-GB" dirty="0"/>
          </a:p>
        </p:txBody>
      </p:sp>
    </p:spTree>
    <p:extLst>
      <p:ext uri="{BB962C8B-B14F-4D97-AF65-F5344CB8AC3E}">
        <p14:creationId xmlns:p14="http://schemas.microsoft.com/office/powerpoint/2010/main" val="12146123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dirty="0" err="1"/>
              <a:t>Draganski</a:t>
            </a:r>
            <a:r>
              <a:rPr lang="en-GB" dirty="0"/>
              <a:t> et al (2006) German medical students and revision </a:t>
            </a:r>
          </a:p>
        </p:txBody>
      </p:sp>
      <p:sp>
        <p:nvSpPr>
          <p:cNvPr id="58371" name="Content Placeholder 2"/>
          <p:cNvSpPr>
            <a:spLocks noGrp="1"/>
          </p:cNvSpPr>
          <p:nvPr>
            <p:ph idx="1"/>
          </p:nvPr>
        </p:nvSpPr>
        <p:spPr/>
        <p:txBody>
          <a:bodyPr/>
          <a:lstStyle/>
          <a:p>
            <a:r>
              <a:rPr lang="en-GB" altLang="en-US" dirty="0" smtClean="0"/>
              <a:t>Luke and </a:t>
            </a:r>
            <a:r>
              <a:rPr lang="en-GB" altLang="en-US" dirty="0" err="1" smtClean="0"/>
              <a:t>Georgi</a:t>
            </a:r>
            <a:r>
              <a:rPr lang="en-GB" altLang="en-US" dirty="0" smtClean="0"/>
              <a:t>?</a:t>
            </a:r>
            <a:endParaRPr lang="en-GB" altLang="en-US" dirty="0" smtClean="0"/>
          </a:p>
        </p:txBody>
      </p:sp>
    </p:spTree>
    <p:extLst>
      <p:ext uri="{BB962C8B-B14F-4D97-AF65-F5344CB8AC3E}">
        <p14:creationId xmlns:p14="http://schemas.microsoft.com/office/powerpoint/2010/main" val="33073983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endParaRPr lang="en-GB" altLang="en-US" smtClean="0"/>
          </a:p>
        </p:txBody>
      </p:sp>
      <p:sp>
        <p:nvSpPr>
          <p:cNvPr id="59395" name="Content Placeholder 2"/>
          <p:cNvSpPr>
            <a:spLocks noGrp="1"/>
          </p:cNvSpPr>
          <p:nvPr>
            <p:ph idx="1"/>
          </p:nvPr>
        </p:nvSpPr>
        <p:spPr/>
        <p:txBody>
          <a:bodyPr/>
          <a:lstStyle/>
          <a:p>
            <a:pPr marL="0" indent="0">
              <a:buNone/>
            </a:pPr>
            <a:r>
              <a:rPr lang="en-GB" altLang="en-US" dirty="0" smtClean="0"/>
              <a:t>Treatment of brain damage </a:t>
            </a:r>
            <a:r>
              <a:rPr lang="en-GB" altLang="en-US" dirty="0" err="1" smtClean="0"/>
              <a:t>Nudo</a:t>
            </a:r>
            <a:r>
              <a:rPr lang="en-GB" altLang="en-US" dirty="0" smtClean="0"/>
              <a:t> group research on stroke recovery, Phillips (2006) case study of recovery from a coma after 19 years</a:t>
            </a:r>
            <a:r>
              <a:rPr lang="en-GB" altLang="en-US" dirty="0" smtClean="0"/>
              <a:t>.</a:t>
            </a:r>
          </a:p>
          <a:p>
            <a:pPr marL="0" indent="0">
              <a:buNone/>
            </a:pPr>
            <a:endParaRPr lang="en-GB" altLang="en-US" dirty="0" smtClean="0"/>
          </a:p>
          <a:p>
            <a:pPr marL="0" indent="0">
              <a:buNone/>
            </a:pPr>
            <a:r>
              <a:rPr lang="en-GB" altLang="en-US" dirty="0" smtClean="0"/>
              <a:t>Veronica</a:t>
            </a:r>
            <a:endParaRPr lang="en-GB" altLang="en-US" dirty="0" smtClean="0"/>
          </a:p>
        </p:txBody>
      </p:sp>
    </p:spTree>
    <p:extLst>
      <p:ext uri="{BB962C8B-B14F-4D97-AF65-F5344CB8AC3E}">
        <p14:creationId xmlns:p14="http://schemas.microsoft.com/office/powerpoint/2010/main" val="15539495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GB" altLang="en-US" smtClean="0"/>
              <a:t>Notes</a:t>
            </a:r>
          </a:p>
        </p:txBody>
      </p:sp>
      <p:sp>
        <p:nvSpPr>
          <p:cNvPr id="3" name="Content Placeholder 2"/>
          <p:cNvSpPr>
            <a:spLocks noGrp="1"/>
          </p:cNvSpPr>
          <p:nvPr>
            <p:ph idx="1"/>
          </p:nvPr>
        </p:nvSpPr>
        <p:spPr/>
        <p:txBody>
          <a:bodyPr rtlCol="0">
            <a:normAutofit fontScale="92500" lnSpcReduction="10000"/>
          </a:bodyPr>
          <a:lstStyle/>
          <a:p>
            <a:pPr>
              <a:defRPr/>
            </a:pPr>
            <a:r>
              <a:rPr lang="en-GB" dirty="0" smtClean="0"/>
              <a:t>Plasticity</a:t>
            </a:r>
          </a:p>
          <a:p>
            <a:pPr>
              <a:defRPr/>
            </a:pPr>
            <a:r>
              <a:rPr lang="en-GB" b="1" dirty="0"/>
              <a:t>How the Brain Changes</a:t>
            </a:r>
            <a:r>
              <a:rPr lang="en-GB" dirty="0"/>
              <a:t/>
            </a:r>
            <a:br>
              <a:rPr lang="en-GB" dirty="0"/>
            </a:br>
            <a:r>
              <a:rPr lang="en-GB" dirty="0"/>
              <a:t>Brain plasticity science is the study of a physical process. Gray matter can actually shrink or thicken; neural connections can be forged and refined or weakened and severed. Changes in the physical brain manifest as changes in our abilities. For example, each time we learn a new dance step, it reflects a change in our physical brains: new "wires" (neural pathways) that give instructions to our bodies on how to perform the step. Each time we forget someone's name, it also reflects brain change— "wires“ that once connected to the memory have been degraded, or even severed. As these examples show, changes in the brain can result in improved skills (a new dance step) or a weakening of skills (a forgotten name)</a:t>
            </a:r>
          </a:p>
          <a:p>
            <a:pPr>
              <a:defRPr/>
            </a:pPr>
            <a:endParaRPr lang="en-GB" dirty="0"/>
          </a:p>
        </p:txBody>
      </p:sp>
    </p:spTree>
    <p:extLst>
      <p:ext uri="{BB962C8B-B14F-4D97-AF65-F5344CB8AC3E}">
        <p14:creationId xmlns:p14="http://schemas.microsoft.com/office/powerpoint/2010/main" val="1058638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GB" altLang="en-US" smtClean="0"/>
              <a:t>Increased Brain Stimulation</a:t>
            </a:r>
          </a:p>
        </p:txBody>
      </p:sp>
      <p:sp>
        <p:nvSpPr>
          <p:cNvPr id="61443" name="Content Placeholder 2"/>
          <p:cNvSpPr>
            <a:spLocks noGrp="1"/>
          </p:cNvSpPr>
          <p:nvPr>
            <p:ph idx="1"/>
          </p:nvPr>
        </p:nvSpPr>
        <p:spPr/>
        <p:txBody>
          <a:bodyPr/>
          <a:lstStyle/>
          <a:p>
            <a:r>
              <a:rPr lang="en-GB" altLang="en-US" dirty="0" smtClean="0"/>
              <a:t>Molly and </a:t>
            </a:r>
            <a:r>
              <a:rPr lang="en-GB" dirty="0"/>
              <a:t>Savanna</a:t>
            </a:r>
            <a:endParaRPr lang="en-GB" altLang="en-US" dirty="0" smtClean="0"/>
          </a:p>
        </p:txBody>
      </p:sp>
    </p:spTree>
    <p:extLst>
      <p:ext uri="{BB962C8B-B14F-4D97-AF65-F5344CB8AC3E}">
        <p14:creationId xmlns:p14="http://schemas.microsoft.com/office/powerpoint/2010/main" val="25488931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GB" altLang="en-US" smtClean="0"/>
              <a:t>Axon Sprouting</a:t>
            </a:r>
          </a:p>
        </p:txBody>
      </p:sp>
      <p:sp>
        <p:nvSpPr>
          <p:cNvPr id="63491" name="Content Placeholder 2"/>
          <p:cNvSpPr>
            <a:spLocks noGrp="1"/>
          </p:cNvSpPr>
          <p:nvPr>
            <p:ph idx="1"/>
          </p:nvPr>
        </p:nvSpPr>
        <p:spPr/>
        <p:txBody>
          <a:bodyPr/>
          <a:lstStyle/>
          <a:p>
            <a:r>
              <a:rPr lang="en-GB" altLang="en-US" dirty="0" smtClean="0"/>
              <a:t>Terry and Sam</a:t>
            </a:r>
            <a:endParaRPr lang="en-GB" altLang="en-US" dirty="0" smtClean="0"/>
          </a:p>
        </p:txBody>
      </p:sp>
    </p:spTree>
    <p:extLst>
      <p:ext uri="{BB962C8B-B14F-4D97-AF65-F5344CB8AC3E}">
        <p14:creationId xmlns:p14="http://schemas.microsoft.com/office/powerpoint/2010/main" val="13994259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GB" altLang="en-US" smtClean="0"/>
              <a:t>Denervation supersensitivity</a:t>
            </a:r>
          </a:p>
        </p:txBody>
      </p:sp>
      <p:sp>
        <p:nvSpPr>
          <p:cNvPr id="64515" name="Content Placeholder 2"/>
          <p:cNvSpPr>
            <a:spLocks noGrp="1"/>
          </p:cNvSpPr>
          <p:nvPr>
            <p:ph idx="1"/>
          </p:nvPr>
        </p:nvSpPr>
        <p:spPr/>
        <p:txBody>
          <a:bodyPr/>
          <a:lstStyle/>
          <a:p>
            <a:r>
              <a:rPr lang="en-GB" altLang="en-US" smtClean="0"/>
              <a:t>Axons that do a similar job to those that are damaged become more sensitive. This can have the negative effect of making the person more sensitive to aspects that they were not previously  eg: ‘over’ sensitive to pain. </a:t>
            </a:r>
          </a:p>
        </p:txBody>
      </p:sp>
    </p:spTree>
    <p:extLst>
      <p:ext uri="{BB962C8B-B14F-4D97-AF65-F5344CB8AC3E}">
        <p14:creationId xmlns:p14="http://schemas.microsoft.com/office/powerpoint/2010/main" val="13499388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GB" altLang="en-US" smtClean="0"/>
              <a:t>Functional recovery after Trauma</a:t>
            </a:r>
          </a:p>
        </p:txBody>
      </p:sp>
      <p:sp>
        <p:nvSpPr>
          <p:cNvPr id="65539" name="Content Placeholder 2"/>
          <p:cNvSpPr>
            <a:spLocks noGrp="1"/>
          </p:cNvSpPr>
          <p:nvPr>
            <p:ph idx="1"/>
          </p:nvPr>
        </p:nvSpPr>
        <p:spPr/>
        <p:txBody>
          <a:bodyPr/>
          <a:lstStyle/>
          <a:p>
            <a:r>
              <a:rPr lang="en-GB" altLang="en-US" smtClean="0"/>
              <a:t>Factors effecting:</a:t>
            </a:r>
          </a:p>
          <a:p>
            <a:r>
              <a:rPr lang="en-GB" altLang="en-US" smtClean="0"/>
              <a:t>Perserverance</a:t>
            </a:r>
          </a:p>
          <a:p>
            <a:r>
              <a:rPr lang="en-GB" altLang="en-US" smtClean="0"/>
              <a:t>Lottie and Cameron</a:t>
            </a:r>
          </a:p>
        </p:txBody>
      </p:sp>
    </p:spTree>
    <p:extLst>
      <p:ext uri="{BB962C8B-B14F-4D97-AF65-F5344CB8AC3E}">
        <p14:creationId xmlns:p14="http://schemas.microsoft.com/office/powerpoint/2010/main" val="601051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dirty="0" smtClean="0"/>
              <a:t>Physical stress exhaustion and Booze!</a:t>
            </a:r>
            <a:endParaRPr lang="en-GB" dirty="0"/>
          </a:p>
        </p:txBody>
      </p:sp>
      <p:sp>
        <p:nvSpPr>
          <p:cNvPr id="66563" name="Content Placeholder 2"/>
          <p:cNvSpPr>
            <a:spLocks noGrp="1"/>
          </p:cNvSpPr>
          <p:nvPr>
            <p:ph idx="1"/>
          </p:nvPr>
        </p:nvSpPr>
        <p:spPr/>
        <p:txBody>
          <a:bodyPr/>
          <a:lstStyle/>
          <a:p>
            <a:r>
              <a:rPr lang="en-GB" altLang="en-US" dirty="0" smtClean="0"/>
              <a:t>Esme And Olivia</a:t>
            </a:r>
            <a:endParaRPr lang="en-GB" altLang="en-US" dirty="0" smtClean="0"/>
          </a:p>
        </p:txBody>
      </p:sp>
    </p:spTree>
    <p:extLst>
      <p:ext uri="{BB962C8B-B14F-4D97-AF65-F5344CB8AC3E}">
        <p14:creationId xmlns:p14="http://schemas.microsoft.com/office/powerpoint/2010/main" val="16512361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GB" altLang="en-US" smtClean="0"/>
              <a:t>Age and Gender</a:t>
            </a:r>
          </a:p>
        </p:txBody>
      </p:sp>
      <p:sp>
        <p:nvSpPr>
          <p:cNvPr id="67587" name="Content Placeholder 2"/>
          <p:cNvSpPr>
            <a:spLocks noGrp="1"/>
          </p:cNvSpPr>
          <p:nvPr>
            <p:ph idx="1"/>
          </p:nvPr>
        </p:nvSpPr>
        <p:spPr/>
        <p:txBody>
          <a:bodyPr/>
          <a:lstStyle/>
          <a:p>
            <a:r>
              <a:rPr lang="en-GB" dirty="0" smtClean="0"/>
              <a:t>Niamh and Abi</a:t>
            </a:r>
            <a:endParaRPr lang="en-GB" altLang="en-US" dirty="0" smtClean="0"/>
          </a:p>
        </p:txBody>
      </p:sp>
    </p:spTree>
    <p:extLst>
      <p:ext uri="{BB962C8B-B14F-4D97-AF65-F5344CB8AC3E}">
        <p14:creationId xmlns:p14="http://schemas.microsoft.com/office/powerpoint/2010/main" val="38915431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1847850" y="404813"/>
            <a:ext cx="8229600" cy="1143000"/>
          </a:xfrm>
        </p:spPr>
        <p:txBody>
          <a:bodyPr/>
          <a:lstStyle/>
          <a:p>
            <a:r>
              <a:rPr lang="en-GB" altLang="en-US" smtClean="0"/>
              <a:t>Syllabus</a:t>
            </a:r>
          </a:p>
        </p:txBody>
      </p:sp>
      <p:sp>
        <p:nvSpPr>
          <p:cNvPr id="3" name="Content Placeholder 2"/>
          <p:cNvSpPr>
            <a:spLocks noGrp="1"/>
          </p:cNvSpPr>
          <p:nvPr>
            <p:ph idx="1"/>
          </p:nvPr>
        </p:nvSpPr>
        <p:spPr>
          <a:xfrm>
            <a:off x="1844675" y="1536701"/>
            <a:ext cx="8229600" cy="4525963"/>
          </a:xfrm>
        </p:spPr>
        <p:txBody>
          <a:bodyPr rtlCol="0">
            <a:normAutofit fontScale="62500" lnSpcReduction="20000"/>
          </a:bodyPr>
          <a:lstStyle/>
          <a:p>
            <a:pPr>
              <a:defRPr/>
            </a:pPr>
            <a:r>
              <a:rPr lang="en-GB" dirty="0" smtClean="0">
                <a:solidFill>
                  <a:srgbClr val="FF0000"/>
                </a:solidFill>
              </a:rPr>
              <a:t>The </a:t>
            </a:r>
            <a:r>
              <a:rPr lang="en-GB" dirty="0">
                <a:solidFill>
                  <a:srgbClr val="FF0000"/>
                </a:solidFill>
              </a:rPr>
              <a:t>divisions of the nervous system: central and peripheral (somatic and autonomic).</a:t>
            </a:r>
          </a:p>
          <a:p>
            <a:pPr>
              <a:defRPr/>
            </a:pPr>
            <a:r>
              <a:rPr lang="en-GB" dirty="0" smtClean="0">
                <a:solidFill>
                  <a:srgbClr val="FF0000"/>
                </a:solidFill>
              </a:rPr>
              <a:t>The </a:t>
            </a:r>
            <a:r>
              <a:rPr lang="en-GB" dirty="0">
                <a:solidFill>
                  <a:srgbClr val="FF0000"/>
                </a:solidFill>
              </a:rPr>
              <a:t>structure and function of sensory, relay and motor neurons. The process of </a:t>
            </a:r>
            <a:r>
              <a:rPr lang="en-GB" dirty="0" smtClean="0">
                <a:solidFill>
                  <a:srgbClr val="FF0000"/>
                </a:solidFill>
              </a:rPr>
              <a:t>synaptic transmission</a:t>
            </a:r>
            <a:r>
              <a:rPr lang="en-GB" dirty="0">
                <a:solidFill>
                  <a:srgbClr val="FF0000"/>
                </a:solidFill>
              </a:rPr>
              <a:t>, including reference to neurotransmitters, excitation and inhibition.</a:t>
            </a:r>
          </a:p>
          <a:p>
            <a:pPr>
              <a:defRPr/>
            </a:pPr>
            <a:r>
              <a:rPr lang="en-GB" dirty="0" smtClean="0">
                <a:solidFill>
                  <a:srgbClr val="FF0000"/>
                </a:solidFill>
              </a:rPr>
              <a:t>The </a:t>
            </a:r>
            <a:r>
              <a:rPr lang="en-GB" dirty="0">
                <a:solidFill>
                  <a:srgbClr val="FF0000"/>
                </a:solidFill>
              </a:rPr>
              <a:t>function of the endocrine system: glands and hormones.</a:t>
            </a:r>
          </a:p>
          <a:p>
            <a:pPr>
              <a:defRPr/>
            </a:pPr>
            <a:r>
              <a:rPr lang="en-GB" dirty="0" smtClean="0">
                <a:solidFill>
                  <a:srgbClr val="FF0000"/>
                </a:solidFill>
              </a:rPr>
              <a:t>The </a:t>
            </a:r>
            <a:r>
              <a:rPr lang="en-GB" dirty="0">
                <a:solidFill>
                  <a:srgbClr val="FF0000"/>
                </a:solidFill>
              </a:rPr>
              <a:t>fight or flight response including the role of adrenaline.</a:t>
            </a:r>
          </a:p>
          <a:p>
            <a:pPr>
              <a:defRPr/>
            </a:pPr>
            <a:r>
              <a:rPr lang="en-GB" dirty="0" smtClean="0">
                <a:solidFill>
                  <a:srgbClr val="FF0000"/>
                </a:solidFill>
              </a:rPr>
              <a:t>Localisation </a:t>
            </a:r>
            <a:r>
              <a:rPr lang="en-GB" dirty="0">
                <a:solidFill>
                  <a:srgbClr val="FF0000"/>
                </a:solidFill>
              </a:rPr>
              <a:t>of function in the brain and hemispheric lateralisation: motor, somatosensory, </a:t>
            </a:r>
            <a:r>
              <a:rPr lang="en-GB" dirty="0" smtClean="0">
                <a:solidFill>
                  <a:srgbClr val="FF0000"/>
                </a:solidFill>
              </a:rPr>
              <a:t>visual, auditory </a:t>
            </a:r>
            <a:r>
              <a:rPr lang="en-GB" dirty="0">
                <a:solidFill>
                  <a:srgbClr val="FF0000"/>
                </a:solidFill>
              </a:rPr>
              <a:t>and language centres; </a:t>
            </a:r>
            <a:r>
              <a:rPr lang="en-GB" dirty="0" err="1">
                <a:solidFill>
                  <a:srgbClr val="FF0000"/>
                </a:solidFill>
              </a:rPr>
              <a:t>Broca’s</a:t>
            </a:r>
            <a:r>
              <a:rPr lang="en-GB" dirty="0">
                <a:solidFill>
                  <a:srgbClr val="FF0000"/>
                </a:solidFill>
              </a:rPr>
              <a:t> and Wernicke’s areas, split brain research. Plasticity </a:t>
            </a:r>
            <a:r>
              <a:rPr lang="en-GB" dirty="0" smtClean="0">
                <a:solidFill>
                  <a:srgbClr val="FF0000"/>
                </a:solidFill>
              </a:rPr>
              <a:t>and functional </a:t>
            </a:r>
            <a:r>
              <a:rPr lang="en-GB" dirty="0">
                <a:solidFill>
                  <a:srgbClr val="FF0000"/>
                </a:solidFill>
              </a:rPr>
              <a:t>recovery of the brain after trauma.</a:t>
            </a:r>
          </a:p>
          <a:p>
            <a:pPr>
              <a:defRPr/>
            </a:pPr>
            <a:r>
              <a:rPr lang="en-GB" dirty="0" smtClean="0"/>
              <a:t>Ways </a:t>
            </a:r>
            <a:r>
              <a:rPr lang="en-GB" dirty="0"/>
              <a:t>of studying the brain: scanning techniques, including functional magnetic resonance </a:t>
            </a:r>
            <a:r>
              <a:rPr lang="en-GB" dirty="0" smtClean="0"/>
              <a:t>imaging (fMRI</a:t>
            </a:r>
            <a:r>
              <a:rPr lang="en-GB" dirty="0"/>
              <a:t>); electroencephalogram (EEGs) and event-related potentials (ERPs); post-mortem examinations.</a:t>
            </a:r>
          </a:p>
          <a:p>
            <a:pPr>
              <a:defRPr/>
            </a:pPr>
            <a:r>
              <a:rPr lang="en-GB" dirty="0" smtClean="0"/>
              <a:t>Biological </a:t>
            </a:r>
            <a:r>
              <a:rPr lang="en-GB" dirty="0"/>
              <a:t>rhythms: circadian, </a:t>
            </a:r>
            <a:r>
              <a:rPr lang="en-GB" dirty="0" err="1"/>
              <a:t>infradian</a:t>
            </a:r>
            <a:r>
              <a:rPr lang="en-GB" dirty="0"/>
              <a:t> and </a:t>
            </a:r>
            <a:r>
              <a:rPr lang="en-GB" dirty="0" err="1"/>
              <a:t>ultradian</a:t>
            </a:r>
            <a:r>
              <a:rPr lang="en-GB" dirty="0"/>
              <a:t> and the difference between these rhythms. </a:t>
            </a:r>
            <a:endParaRPr lang="en-GB" dirty="0" smtClean="0"/>
          </a:p>
          <a:p>
            <a:pPr lvl="1">
              <a:defRPr/>
            </a:pPr>
            <a:r>
              <a:rPr lang="en-GB" dirty="0" smtClean="0"/>
              <a:t>The effect </a:t>
            </a:r>
            <a:r>
              <a:rPr lang="en-GB" dirty="0"/>
              <a:t>of endogenous pacemakers and exogenous </a:t>
            </a:r>
            <a:r>
              <a:rPr lang="en-GB" dirty="0" err="1"/>
              <a:t>zeitgebers</a:t>
            </a:r>
            <a:r>
              <a:rPr lang="en-GB" dirty="0"/>
              <a:t> on the sleep/wake cycle.</a:t>
            </a:r>
          </a:p>
        </p:txBody>
      </p:sp>
    </p:spTree>
    <p:extLst>
      <p:ext uri="{BB962C8B-B14F-4D97-AF65-F5344CB8AC3E}">
        <p14:creationId xmlns:p14="http://schemas.microsoft.com/office/powerpoint/2010/main" val="35254867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endParaRPr lang="en-GB" altLang="en-US" smtClean="0"/>
          </a:p>
        </p:txBody>
      </p:sp>
      <p:sp>
        <p:nvSpPr>
          <p:cNvPr id="69635" name="Content Placeholder 2"/>
          <p:cNvSpPr>
            <a:spLocks noGrp="1"/>
          </p:cNvSpPr>
          <p:nvPr>
            <p:ph idx="1"/>
          </p:nvPr>
        </p:nvSpPr>
        <p:spPr/>
        <p:txBody>
          <a:bodyPr/>
          <a:lstStyle/>
          <a:p>
            <a:r>
              <a:rPr lang="en-GB" altLang="en-US" smtClean="0"/>
              <a:t>Ways of studying the brain: scanning techniques, including functional magnetic resonance imaging (fMRI); electroencephalogram (EEGs) and event-related potentials (ERPs); post-mortem examinations.</a:t>
            </a:r>
          </a:p>
          <a:p>
            <a:r>
              <a:rPr lang="en-GB" altLang="en-US" smtClean="0">
                <a:hlinkClick r:id="rId2"/>
              </a:rPr>
              <a:t>https://youtu.be/MiL0wCZr0Mw</a:t>
            </a:r>
            <a:endParaRPr lang="en-GB" altLang="en-US" smtClean="0"/>
          </a:p>
          <a:p>
            <a:endParaRPr lang="en-GB" altLang="en-US" smtClean="0"/>
          </a:p>
        </p:txBody>
      </p:sp>
    </p:spTree>
    <p:extLst>
      <p:ext uri="{BB962C8B-B14F-4D97-AF65-F5344CB8AC3E}">
        <p14:creationId xmlns:p14="http://schemas.microsoft.com/office/powerpoint/2010/main" val="12733934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dirty="0"/>
              <a:t>functional magnetic resonance imaging (</a:t>
            </a:r>
            <a:r>
              <a:rPr lang="en-GB" dirty="0" smtClean="0"/>
              <a:t>fMRI)</a:t>
            </a:r>
            <a:endParaRPr lang="en-GB" dirty="0"/>
          </a:p>
        </p:txBody>
      </p:sp>
      <p:pic>
        <p:nvPicPr>
          <p:cNvPr id="7065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752725" y="2262188"/>
            <a:ext cx="6686550" cy="3200400"/>
          </a:xfrm>
        </p:spPr>
      </p:pic>
    </p:spTree>
    <p:extLst>
      <p:ext uri="{BB962C8B-B14F-4D97-AF65-F5344CB8AC3E}">
        <p14:creationId xmlns:p14="http://schemas.microsoft.com/office/powerpoint/2010/main" val="37471061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GB" altLang="en-US" smtClean="0"/>
              <a:t>FMRI  (read)</a:t>
            </a:r>
          </a:p>
        </p:txBody>
      </p:sp>
      <p:sp>
        <p:nvSpPr>
          <p:cNvPr id="3" name="Content Placeholder 2"/>
          <p:cNvSpPr>
            <a:spLocks noGrp="1"/>
          </p:cNvSpPr>
          <p:nvPr>
            <p:ph idx="1"/>
          </p:nvPr>
        </p:nvSpPr>
        <p:spPr/>
        <p:txBody>
          <a:bodyPr rtlCol="0">
            <a:normAutofit lnSpcReduction="10000"/>
          </a:bodyPr>
          <a:lstStyle/>
          <a:p>
            <a:pPr>
              <a:defRPr/>
            </a:pPr>
            <a:r>
              <a:rPr lang="en-GB" dirty="0"/>
              <a:t>FMRI is one of the most recently developed forms of neuroimaging but the idea underpinning the technique - inferring brain activity by measuring changes in blood flow - is not new. The following account of an experiment performed by the Italian scientist Angelo </a:t>
            </a:r>
            <a:r>
              <a:rPr lang="en-GB" dirty="0" err="1"/>
              <a:t>Mosso</a:t>
            </a:r>
            <a:r>
              <a:rPr lang="en-GB" dirty="0"/>
              <a:t> (left) can be found in William James’ </a:t>
            </a:r>
            <a:r>
              <a:rPr lang="en-GB" i="1" dirty="0"/>
              <a:t>The Principles of Psychology</a:t>
            </a:r>
            <a:r>
              <a:rPr lang="en-GB" dirty="0"/>
              <a:t>, published in 1890:</a:t>
            </a:r>
          </a:p>
          <a:p>
            <a:pPr>
              <a:defRPr/>
            </a:pPr>
            <a:r>
              <a:rPr lang="en-GB" dirty="0"/>
              <a:t>'The subject to be observed lay on a delicately balanced table which could tip downwards either at the head or the foot if the weight of either end were increased. The moment emotional or intellectual activity began in the subject, down went the balance at the head-end, in consequence of the redistribution of blood in his system…'</a:t>
            </a:r>
          </a:p>
          <a:p>
            <a:pPr>
              <a:defRPr/>
            </a:pPr>
            <a:endParaRPr lang="en-GB" dirty="0"/>
          </a:p>
        </p:txBody>
      </p:sp>
    </p:spTree>
    <p:extLst>
      <p:ext uri="{BB962C8B-B14F-4D97-AF65-F5344CB8AC3E}">
        <p14:creationId xmlns:p14="http://schemas.microsoft.com/office/powerpoint/2010/main" val="32765177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GB" altLang="en-US" smtClean="0"/>
              <a:t>FMRI</a:t>
            </a:r>
          </a:p>
        </p:txBody>
      </p:sp>
      <p:sp>
        <p:nvSpPr>
          <p:cNvPr id="3" name="Content Placeholder 2"/>
          <p:cNvSpPr>
            <a:spLocks noGrp="1"/>
          </p:cNvSpPr>
          <p:nvPr>
            <p:ph idx="1"/>
          </p:nvPr>
        </p:nvSpPr>
        <p:spPr/>
        <p:txBody>
          <a:bodyPr rtlCol="0">
            <a:normAutofit fontScale="85000" lnSpcReduction="20000"/>
          </a:bodyPr>
          <a:lstStyle/>
          <a:p>
            <a:pPr>
              <a:defRPr/>
            </a:pPr>
            <a:r>
              <a:rPr lang="en-GB" dirty="0"/>
              <a:t>The development of FMRI in the 1990s, generally credited to Seiji Ogawa and Ken </a:t>
            </a:r>
            <a:r>
              <a:rPr lang="en-GB" dirty="0" err="1"/>
              <a:t>Kwong</a:t>
            </a:r>
            <a:r>
              <a:rPr lang="en-GB" dirty="0"/>
              <a:t>, is the latest in long line of innovations, including positron emission tomography (PET) and near infrared spectroscopy (NIRS), which use blood flow and oxygen metabolism to infer brain activity. As a brain imaging technique FMRI has several significant advantages:</a:t>
            </a:r>
          </a:p>
          <a:p>
            <a:pPr>
              <a:defRPr/>
            </a:pPr>
            <a:r>
              <a:rPr lang="en-GB" dirty="0"/>
              <a:t>It is non-invasive and doesn’t involve radiation, making it safe for the subject.</a:t>
            </a:r>
          </a:p>
          <a:p>
            <a:pPr>
              <a:defRPr/>
            </a:pPr>
            <a:r>
              <a:rPr lang="en-GB" dirty="0"/>
              <a:t>It has excellent spatial and good temporal resolution.</a:t>
            </a:r>
          </a:p>
          <a:p>
            <a:pPr>
              <a:defRPr/>
            </a:pPr>
            <a:r>
              <a:rPr lang="en-GB" dirty="0"/>
              <a:t>It is easy for the experimenter to use.</a:t>
            </a:r>
          </a:p>
          <a:p>
            <a:pPr>
              <a:defRPr/>
            </a:pPr>
            <a:r>
              <a:rPr lang="en-GB" dirty="0"/>
              <a:t>The attractions of FMRI have made it a popular tool for imaging normal brain function – especially for psychologists. Over the last decade it has provided new insight to the investigation of how memories are formed, language, pain, learning and emotion to name but a few areas of research. FMRI is also being applied in clinical and commercial settings.</a:t>
            </a:r>
          </a:p>
          <a:p>
            <a:pPr>
              <a:defRPr/>
            </a:pPr>
            <a:endParaRPr lang="en-GB" dirty="0"/>
          </a:p>
        </p:txBody>
      </p:sp>
    </p:spTree>
    <p:extLst>
      <p:ext uri="{BB962C8B-B14F-4D97-AF65-F5344CB8AC3E}">
        <p14:creationId xmlns:p14="http://schemas.microsoft.com/office/powerpoint/2010/main" val="30157049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cap="all" dirty="0"/>
              <a:t>WHAT MRI </a:t>
            </a:r>
            <a:r>
              <a:rPr lang="en-GB" cap="all" dirty="0" smtClean="0"/>
              <a:t>MEASURES</a:t>
            </a:r>
            <a:endParaRPr lang="en-GB" dirty="0"/>
          </a:p>
        </p:txBody>
      </p:sp>
      <p:sp>
        <p:nvSpPr>
          <p:cNvPr id="3" name="Content Placeholder 2"/>
          <p:cNvSpPr>
            <a:spLocks noGrp="1"/>
          </p:cNvSpPr>
          <p:nvPr>
            <p:ph idx="1"/>
          </p:nvPr>
        </p:nvSpPr>
        <p:spPr/>
        <p:txBody>
          <a:bodyPr rtlCol="0">
            <a:normAutofit fontScale="92500" lnSpcReduction="20000"/>
          </a:bodyPr>
          <a:lstStyle/>
          <a:p>
            <a:pPr marL="0" indent="0">
              <a:buNone/>
              <a:defRPr/>
            </a:pPr>
            <a:r>
              <a:rPr lang="en-GB" dirty="0"/>
              <a:t>The cylindrical tube of an MRI scanner houses a very powerful electro-magnet. A typical research scanner (such as the FMRIB Centre scanner) has a field strength of 3 </a:t>
            </a:r>
            <a:r>
              <a:rPr lang="en-GB" dirty="0" err="1"/>
              <a:t>teslas</a:t>
            </a:r>
            <a:r>
              <a:rPr lang="en-GB" dirty="0"/>
              <a:t> (T), about 50,000 times greater than the Earth’s field. The magnetic field inside the scanner affects the magnetic nuclei of atoms. Normally atomic nuclei are randomly oriented but under the influence of a magnetic field the nuclei become aligned with the direction of the field. The stronger the field the greater the degree of alignment. When pointing in the same direction, the tiny magnetic signals from individual nuclei add up coherently resulting in a signal that is large enough to measure. In FMRI it is the magnetic signal from hydrogen nuclei in water (H</a:t>
            </a:r>
            <a:r>
              <a:rPr lang="en-GB" baseline="-25000" dirty="0"/>
              <a:t>2</a:t>
            </a:r>
            <a:r>
              <a:rPr lang="en-GB" dirty="0"/>
              <a:t>O) that is detected. The key to MRI is that the signal from hydrogen nuclei varies in strength depending on the surroundings. This provides a means of discriminating between grey matter, white matter and cerebral spinal fluid in structural images of the brain.</a:t>
            </a:r>
          </a:p>
        </p:txBody>
      </p:sp>
    </p:spTree>
    <p:extLst>
      <p:ext uri="{BB962C8B-B14F-4D97-AF65-F5344CB8AC3E}">
        <p14:creationId xmlns:p14="http://schemas.microsoft.com/office/powerpoint/2010/main" val="2396564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cap="all" dirty="0"/>
              <a:t>WHAT FMRI </a:t>
            </a:r>
            <a:r>
              <a:rPr lang="en-GB" cap="all" dirty="0" smtClean="0"/>
              <a:t>MEASURES</a:t>
            </a:r>
            <a:endParaRPr lang="en-GB" dirty="0"/>
          </a:p>
        </p:txBody>
      </p:sp>
      <p:sp>
        <p:nvSpPr>
          <p:cNvPr id="3" name="Content Placeholder 2"/>
          <p:cNvSpPr>
            <a:spLocks noGrp="1"/>
          </p:cNvSpPr>
          <p:nvPr>
            <p:ph idx="1"/>
          </p:nvPr>
        </p:nvSpPr>
        <p:spPr>
          <a:xfrm>
            <a:off x="1981200" y="1600201"/>
            <a:ext cx="8229600" cy="1973263"/>
          </a:xfrm>
        </p:spPr>
        <p:txBody>
          <a:bodyPr rtlCol="0">
            <a:normAutofit fontScale="62500" lnSpcReduction="20000"/>
          </a:bodyPr>
          <a:lstStyle/>
          <a:p>
            <a:pPr>
              <a:defRPr/>
            </a:pPr>
            <a:r>
              <a:rPr lang="en-GB" dirty="0"/>
              <a:t>Oxygen is delivered to neurons by haemoglobin in capillary red blood cells. When neuronal activity increases there is an increased demand for oxygen and the local response is an increase in blood flow to regions of increased neural activity.</a:t>
            </a:r>
          </a:p>
          <a:p>
            <a:pPr>
              <a:defRPr/>
            </a:pPr>
            <a:r>
              <a:rPr lang="en-GB" dirty="0"/>
              <a:t>Haemoglobin is diamagnetic when oxygenated but paramagnetic when deoxygenated. This difference in magnetic properties leads to small differences in the MR signal of blood depending on the degree of oxygenation. Since blood oxygenation varies according to the levels of neural activity these differences can be used to detect brain activity. This form of MRI is known as blood oxygenation level dependent (BOLD) imaging.</a:t>
            </a:r>
          </a:p>
          <a:p>
            <a:pPr>
              <a:defRPr/>
            </a:pPr>
            <a:endParaRPr lang="en-GB" dirty="0"/>
          </a:p>
        </p:txBody>
      </p:sp>
      <p:pic>
        <p:nvPicPr>
          <p:cNvPr id="7475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95664" y="3429001"/>
            <a:ext cx="5400675"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08175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endParaRPr lang="en-GB" altLang="en-US" smtClean="0"/>
          </a:p>
        </p:txBody>
      </p:sp>
      <p:sp>
        <p:nvSpPr>
          <p:cNvPr id="3" name="Content Placeholder 2"/>
          <p:cNvSpPr>
            <a:spLocks noGrp="1"/>
          </p:cNvSpPr>
          <p:nvPr>
            <p:ph idx="1"/>
          </p:nvPr>
        </p:nvSpPr>
        <p:spPr/>
        <p:txBody>
          <a:bodyPr rtlCol="0">
            <a:normAutofit/>
          </a:bodyPr>
          <a:lstStyle/>
          <a:p>
            <a:pPr>
              <a:defRPr/>
            </a:pPr>
            <a:r>
              <a:rPr lang="en-GB" dirty="0"/>
              <a:t>One point to note is the direction of oxygenation change with increased activity. You might expect blood oxygenation to decrease with activation, but the reality is a little more complex. There is a momentary decrease in blood oxygenation immediately after neural activity increases, known as the “initial dip” in the haemodynamic response. This is followed by a period where the blood flow increases, not just to a level where oxygen demand is met, but overcompensating for the increased demand. This means the blood oxygenation actually increases following neural activation. The blood flow peaks after around 6 seconds and then falls back to baseline, often accompanied by a “post-stimulus undershoot”.</a:t>
            </a:r>
          </a:p>
          <a:p>
            <a:pPr>
              <a:defRPr/>
            </a:pPr>
            <a:endParaRPr lang="en-GB" dirty="0"/>
          </a:p>
        </p:txBody>
      </p:sp>
    </p:spTree>
    <p:extLst>
      <p:ext uri="{BB962C8B-B14F-4D97-AF65-F5344CB8AC3E}">
        <p14:creationId xmlns:p14="http://schemas.microsoft.com/office/powerpoint/2010/main" val="39075677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cap="all" dirty="0"/>
              <a:t>ACTIVATION </a:t>
            </a:r>
            <a:r>
              <a:rPr lang="en-GB" cap="all" dirty="0" smtClean="0"/>
              <a:t>MAPS</a:t>
            </a:r>
            <a:endParaRPr lang="en-GB" dirty="0"/>
          </a:p>
        </p:txBody>
      </p:sp>
      <p:sp>
        <p:nvSpPr>
          <p:cNvPr id="3" name="Content Placeholder 2"/>
          <p:cNvSpPr>
            <a:spLocks noGrp="1"/>
          </p:cNvSpPr>
          <p:nvPr>
            <p:ph idx="1"/>
          </p:nvPr>
        </p:nvSpPr>
        <p:spPr>
          <a:xfrm>
            <a:off x="1981200" y="1600201"/>
            <a:ext cx="8229600" cy="2333625"/>
          </a:xfrm>
        </p:spPr>
        <p:txBody>
          <a:bodyPr rtlCol="0">
            <a:normAutofit fontScale="62500" lnSpcReduction="20000"/>
          </a:bodyPr>
          <a:lstStyle/>
          <a:p>
            <a:pPr>
              <a:defRPr/>
            </a:pPr>
            <a:r>
              <a:rPr lang="en-GB" dirty="0"/>
              <a:t>The image shown is the result of the simplest kind of FMRI experiment. While lying in the MRI scanner the subject watched a screen which alternated between showing a visual stimulus and being dark every 30 second. Meanwhile the MRI scanner tracked the signal throughout the brain. In brain areas responding to the visual stimulus you would expect the signal to go up and down as the stimulus is turned on and off, albeit blurred slightly by the delay in the blood flow response. The ‘activity’ in a voxel is defined as how closely the time-course of the signal from that voxel matches the expected time-course. Voxels whose signal corresponds tightly are given a high activation score, voxels showing no correlation have a low score and voxels showing the opposite (deactivation) are given a negative score. These can then be translated into activation maps.</a:t>
            </a:r>
          </a:p>
        </p:txBody>
      </p:sp>
      <p:pic>
        <p:nvPicPr>
          <p:cNvPr id="7680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8214" y="3573464"/>
            <a:ext cx="2695575"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85435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GB" altLang="en-US" smtClean="0"/>
              <a:t>Watch This.</a:t>
            </a:r>
          </a:p>
        </p:txBody>
      </p:sp>
      <p:sp>
        <p:nvSpPr>
          <p:cNvPr id="77827" name="Content Placeholder 2"/>
          <p:cNvSpPr>
            <a:spLocks noGrp="1"/>
          </p:cNvSpPr>
          <p:nvPr>
            <p:ph idx="1"/>
          </p:nvPr>
        </p:nvSpPr>
        <p:spPr/>
        <p:txBody>
          <a:bodyPr/>
          <a:lstStyle/>
          <a:p>
            <a:r>
              <a:rPr lang="en-GB" altLang="en-US" smtClean="0">
                <a:hlinkClick r:id="rId2"/>
              </a:rPr>
              <a:t>https://www.youtube.com/watch?v=0uSYLy9itgg</a:t>
            </a:r>
            <a:endParaRPr lang="en-GB" altLang="en-US" smtClean="0"/>
          </a:p>
          <a:p>
            <a:endParaRPr lang="en-GB" altLang="en-US" smtClean="0"/>
          </a:p>
        </p:txBody>
      </p:sp>
    </p:spTree>
    <p:extLst>
      <p:ext uri="{BB962C8B-B14F-4D97-AF65-F5344CB8AC3E}">
        <p14:creationId xmlns:p14="http://schemas.microsoft.com/office/powerpoint/2010/main" val="5714155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GB" altLang="en-US" smtClean="0"/>
              <a:t>Electroencephalogram (EEGs)</a:t>
            </a:r>
          </a:p>
        </p:txBody>
      </p:sp>
      <p:sp>
        <p:nvSpPr>
          <p:cNvPr id="3" name="Content Placeholder 2"/>
          <p:cNvSpPr>
            <a:spLocks noGrp="1"/>
          </p:cNvSpPr>
          <p:nvPr>
            <p:ph idx="1"/>
          </p:nvPr>
        </p:nvSpPr>
        <p:spPr>
          <a:xfrm>
            <a:off x="1981200" y="1600200"/>
            <a:ext cx="8229600" cy="1828800"/>
          </a:xfrm>
        </p:spPr>
        <p:txBody>
          <a:bodyPr rtlCol="0">
            <a:normAutofit fontScale="62500" lnSpcReduction="20000"/>
          </a:bodyPr>
          <a:lstStyle/>
          <a:p>
            <a:pPr>
              <a:defRPr/>
            </a:pPr>
            <a:r>
              <a:rPr lang="en-GB" b="1" dirty="0"/>
              <a:t>An electroencephalogram (EEG) is a recording of </a:t>
            </a:r>
            <a:r>
              <a:rPr lang="en-GB" b="1" dirty="0" smtClean="0"/>
              <a:t>brain </a:t>
            </a:r>
            <a:r>
              <a:rPr lang="en-GB" b="1" dirty="0"/>
              <a:t>activity</a:t>
            </a:r>
            <a:r>
              <a:rPr lang="en-GB" b="1" dirty="0" smtClean="0"/>
              <a:t>.</a:t>
            </a:r>
          </a:p>
          <a:p>
            <a:pPr>
              <a:defRPr/>
            </a:pPr>
            <a:r>
              <a:rPr lang="en-GB" dirty="0"/>
              <a:t>During the test, small sensors are attached to the scalp to pick up the electrical signals produced when brain cells send messages to each other.</a:t>
            </a:r>
          </a:p>
          <a:p>
            <a:pPr>
              <a:defRPr/>
            </a:pPr>
            <a:r>
              <a:rPr lang="en-GB" dirty="0"/>
              <a:t>These signals are recorded by a machine and are looked at by a doctor later to see if they're unusual.</a:t>
            </a:r>
          </a:p>
          <a:p>
            <a:pPr>
              <a:defRPr/>
            </a:pPr>
            <a:r>
              <a:rPr lang="en-GB" dirty="0"/>
              <a:t>The EEG procedure is usually carried out by a highly trained specialist called a clinical neurophysiologist during a short visit to hospital.</a:t>
            </a:r>
          </a:p>
          <a:p>
            <a:pPr>
              <a:defRPr/>
            </a:pPr>
            <a:endParaRPr lang="en-GB" dirty="0"/>
          </a:p>
        </p:txBody>
      </p:sp>
      <p:pic>
        <p:nvPicPr>
          <p:cNvPr id="7885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7575" y="3860800"/>
            <a:ext cx="28575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3" name="Rectangle 4"/>
          <p:cNvSpPr>
            <a:spLocks noChangeArrowheads="1"/>
          </p:cNvSpPr>
          <p:nvPr/>
        </p:nvSpPr>
        <p:spPr bwMode="auto">
          <a:xfrm>
            <a:off x="2208213" y="5986464"/>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a:hlinkClick r:id="rId3"/>
              </a:rPr>
              <a:t>https://www.youtube.com/watch?v=XMizSSOejg0</a:t>
            </a:r>
            <a:endParaRPr lang="en-GB" altLang="en-US"/>
          </a:p>
          <a:p>
            <a:pPr eaLnBrk="1" hangingPunct="1"/>
            <a:endParaRPr lang="en-GB" altLang="en-US"/>
          </a:p>
        </p:txBody>
      </p:sp>
    </p:spTree>
    <p:extLst>
      <p:ext uri="{BB962C8B-B14F-4D97-AF65-F5344CB8AC3E}">
        <p14:creationId xmlns:p14="http://schemas.microsoft.com/office/powerpoint/2010/main" val="37964821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GB" altLang="en-US" smtClean="0"/>
              <a:t>When an EEG is used</a:t>
            </a:r>
          </a:p>
        </p:txBody>
      </p:sp>
      <p:sp>
        <p:nvSpPr>
          <p:cNvPr id="3" name="Content Placeholder 2"/>
          <p:cNvSpPr>
            <a:spLocks noGrp="1"/>
          </p:cNvSpPr>
          <p:nvPr>
            <p:ph idx="1"/>
          </p:nvPr>
        </p:nvSpPr>
        <p:spPr/>
        <p:txBody>
          <a:bodyPr rtlCol="0">
            <a:normAutofit fontScale="92500" lnSpcReduction="10000"/>
          </a:bodyPr>
          <a:lstStyle/>
          <a:p>
            <a:pPr>
              <a:defRPr/>
            </a:pPr>
            <a:r>
              <a:rPr lang="en-GB" dirty="0"/>
              <a:t>An EEG can be used to help diagnose and monitor a number of conditions affecting the brain.</a:t>
            </a:r>
          </a:p>
          <a:p>
            <a:pPr>
              <a:defRPr/>
            </a:pPr>
            <a:r>
              <a:rPr lang="en-GB" dirty="0"/>
              <a:t>It may help identify the cause of certain symptoms – such as seizures (fits) or memory problems – or find out more about a condition you've already been diagnosed with.</a:t>
            </a:r>
          </a:p>
          <a:p>
            <a:pPr>
              <a:defRPr/>
            </a:pPr>
            <a:r>
              <a:rPr lang="en-GB" dirty="0"/>
              <a:t>The main use of an EEG is to detect and investigate </a:t>
            </a:r>
            <a:r>
              <a:rPr lang="en-GB" u="sng" dirty="0">
                <a:hlinkClick r:id="rId2"/>
              </a:rPr>
              <a:t>epilepsy</a:t>
            </a:r>
            <a:r>
              <a:rPr lang="en-GB" dirty="0"/>
              <a:t>, a condition that causes repeated seizures. An EEG will help your doctor identify the type of epilepsy you have, what may be triggering your seizures, and how best to treat you.</a:t>
            </a:r>
          </a:p>
          <a:p>
            <a:pPr>
              <a:defRPr/>
            </a:pPr>
            <a:r>
              <a:rPr lang="en-GB" dirty="0"/>
              <a:t>Less often, an EEG may be used to investigate other problems, such as </a:t>
            </a:r>
            <a:r>
              <a:rPr lang="en-GB" u="sng" dirty="0">
                <a:hlinkClick r:id="rId3"/>
              </a:rPr>
              <a:t>dementia</a:t>
            </a:r>
            <a:r>
              <a:rPr lang="en-GB" dirty="0"/>
              <a:t>, </a:t>
            </a:r>
            <a:r>
              <a:rPr lang="en-GB" u="sng" dirty="0">
                <a:hlinkClick r:id="rId4"/>
              </a:rPr>
              <a:t>head injuries</a:t>
            </a:r>
            <a:r>
              <a:rPr lang="en-GB" dirty="0"/>
              <a:t>, </a:t>
            </a:r>
            <a:r>
              <a:rPr lang="en-GB" u="sng" dirty="0">
                <a:hlinkClick r:id="rId5"/>
              </a:rPr>
              <a:t>brain tumours</a:t>
            </a:r>
            <a:r>
              <a:rPr lang="en-GB" dirty="0"/>
              <a:t>, </a:t>
            </a:r>
            <a:r>
              <a:rPr lang="en-GB" u="sng" dirty="0">
                <a:hlinkClick r:id="rId6"/>
              </a:rPr>
              <a:t>encephalitis</a:t>
            </a:r>
            <a:r>
              <a:rPr lang="en-GB" dirty="0"/>
              <a:t> (brain inflammation) and sleep disorders, such as </a:t>
            </a:r>
            <a:r>
              <a:rPr lang="en-GB" u="sng" dirty="0">
                <a:hlinkClick r:id="rId7"/>
              </a:rPr>
              <a:t>obstructive sleep apnoea</a:t>
            </a:r>
            <a:r>
              <a:rPr lang="en-GB" dirty="0"/>
              <a:t>.</a:t>
            </a:r>
          </a:p>
          <a:p>
            <a:pPr>
              <a:defRPr/>
            </a:pPr>
            <a:endParaRPr lang="en-GB" dirty="0"/>
          </a:p>
        </p:txBody>
      </p:sp>
    </p:spTree>
    <p:extLst>
      <p:ext uri="{BB962C8B-B14F-4D97-AF65-F5344CB8AC3E}">
        <p14:creationId xmlns:p14="http://schemas.microsoft.com/office/powerpoint/2010/main" val="36177936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GB" altLang="en-US" smtClean="0"/>
              <a:t>How an EEG is carried out</a:t>
            </a:r>
          </a:p>
        </p:txBody>
      </p:sp>
      <p:sp>
        <p:nvSpPr>
          <p:cNvPr id="3" name="Content Placeholder 2"/>
          <p:cNvSpPr>
            <a:spLocks noGrp="1"/>
          </p:cNvSpPr>
          <p:nvPr>
            <p:ph idx="1"/>
          </p:nvPr>
        </p:nvSpPr>
        <p:spPr/>
        <p:txBody>
          <a:bodyPr rtlCol="0">
            <a:normAutofit fontScale="92500"/>
          </a:bodyPr>
          <a:lstStyle/>
          <a:p>
            <a:pPr>
              <a:defRPr/>
            </a:pPr>
            <a:r>
              <a:rPr lang="en-GB" dirty="0" smtClean="0"/>
              <a:t>There </a:t>
            </a:r>
            <a:r>
              <a:rPr lang="en-GB" dirty="0"/>
              <a:t>are several different ways an EEG recording can be taken. The clinical neurophysiologist will explain the procedure to you and can answer any questions you have. You'll also be asked whether you give permission </a:t>
            </a:r>
            <a:r>
              <a:rPr lang="en-GB" u="sng" dirty="0">
                <a:hlinkClick r:id="rId2"/>
              </a:rPr>
              <a:t>(consent)</a:t>
            </a:r>
            <a:r>
              <a:rPr lang="en-GB" dirty="0"/>
              <a:t> for the various parts of the test to be carried out.</a:t>
            </a:r>
          </a:p>
          <a:p>
            <a:pPr>
              <a:defRPr/>
            </a:pPr>
            <a:r>
              <a:rPr lang="en-GB" dirty="0"/>
              <a:t>Before the test starts, your scalp will be cleaned and about 20 small sensors called electrodes will be attached using a special glue or paste. These are connected by wires to an EEG recording machine.</a:t>
            </a:r>
          </a:p>
          <a:p>
            <a:pPr>
              <a:defRPr/>
            </a:pPr>
            <a:r>
              <a:rPr lang="en-GB" dirty="0"/>
              <a:t>Routine EEG recordings usually take 20 to 40 minutes, although a typical appointment will last about an hour, including some preparation time at the beginning and some time at the end. Other types of EEG recording may take longer.</a:t>
            </a:r>
          </a:p>
          <a:p>
            <a:pPr>
              <a:defRPr/>
            </a:pPr>
            <a:endParaRPr lang="en-GB" dirty="0"/>
          </a:p>
        </p:txBody>
      </p:sp>
    </p:spTree>
    <p:extLst>
      <p:ext uri="{BB962C8B-B14F-4D97-AF65-F5344CB8AC3E}">
        <p14:creationId xmlns:p14="http://schemas.microsoft.com/office/powerpoint/2010/main" val="19996169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dirty="0" smtClean="0"/>
              <a:t>Types </a:t>
            </a:r>
            <a:r>
              <a:rPr lang="en-GB" dirty="0"/>
              <a:t>of </a:t>
            </a:r>
            <a:r>
              <a:rPr lang="en-GB" dirty="0" smtClean="0"/>
              <a:t>EEG</a:t>
            </a:r>
            <a:br>
              <a:rPr lang="en-GB" dirty="0" smtClean="0"/>
            </a:br>
            <a:r>
              <a:rPr lang="en-GB" sz="3100" dirty="0"/>
              <a:t>The main types of EEG are explained below.</a:t>
            </a:r>
            <a:endParaRPr lang="en-GB" dirty="0"/>
          </a:p>
        </p:txBody>
      </p:sp>
      <p:sp>
        <p:nvSpPr>
          <p:cNvPr id="3" name="Content Placeholder 2"/>
          <p:cNvSpPr>
            <a:spLocks noGrp="1"/>
          </p:cNvSpPr>
          <p:nvPr>
            <p:ph idx="1"/>
          </p:nvPr>
        </p:nvSpPr>
        <p:spPr/>
        <p:txBody>
          <a:bodyPr rtlCol="0">
            <a:normAutofit fontScale="55000" lnSpcReduction="20000"/>
          </a:bodyPr>
          <a:lstStyle/>
          <a:p>
            <a:pPr>
              <a:defRPr/>
            </a:pPr>
            <a:r>
              <a:rPr lang="en-GB" b="1" dirty="0" smtClean="0"/>
              <a:t>Routine </a:t>
            </a:r>
            <a:r>
              <a:rPr lang="en-GB" b="1" dirty="0"/>
              <a:t>EEG</a:t>
            </a:r>
          </a:p>
          <a:p>
            <a:pPr lvl="1">
              <a:defRPr/>
            </a:pPr>
            <a:r>
              <a:rPr lang="en-GB" dirty="0"/>
              <a:t>A routine EEG recording lasts for about 20 to 40 minutes.</a:t>
            </a:r>
          </a:p>
          <a:p>
            <a:pPr lvl="1">
              <a:defRPr/>
            </a:pPr>
            <a:r>
              <a:rPr lang="en-GB" dirty="0"/>
              <a:t>During the test, you'll be asked to rest quietly and open or close your eyes from time to time. In most cases, you'll also be asked to breathe in and out deeply (known as hyperventilation) for a few minutes.</a:t>
            </a:r>
          </a:p>
          <a:p>
            <a:pPr lvl="1">
              <a:defRPr/>
            </a:pPr>
            <a:r>
              <a:rPr lang="en-GB" dirty="0"/>
              <a:t>At the end of the procedure a flashing light may be placed nearby to see if this affects your brain activity.</a:t>
            </a:r>
          </a:p>
          <a:p>
            <a:pPr>
              <a:defRPr/>
            </a:pPr>
            <a:r>
              <a:rPr lang="en-GB" b="1" dirty="0"/>
              <a:t>Sleep EEG or sleep-deprived EEG</a:t>
            </a:r>
          </a:p>
          <a:p>
            <a:pPr lvl="1">
              <a:defRPr/>
            </a:pPr>
            <a:r>
              <a:rPr lang="en-GB" dirty="0"/>
              <a:t>A sleep EEG is carried out while you're asleep. It may be used if a routine EEG doesn't give enough information, or to test for sleep disorders.</a:t>
            </a:r>
          </a:p>
          <a:p>
            <a:pPr lvl="1">
              <a:defRPr/>
            </a:pPr>
            <a:r>
              <a:rPr lang="en-GB" dirty="0"/>
              <a:t>In some cases, you may be asked to stay awake the night before the test to help ensure you can sleep while it's carried out. This is called a sleep-deprived EEG.</a:t>
            </a:r>
          </a:p>
          <a:p>
            <a:pPr>
              <a:defRPr/>
            </a:pPr>
            <a:r>
              <a:rPr lang="en-GB" b="1" dirty="0"/>
              <a:t>Ambulatory EEG</a:t>
            </a:r>
          </a:p>
          <a:p>
            <a:pPr lvl="1">
              <a:defRPr/>
            </a:pPr>
            <a:r>
              <a:rPr lang="en-GB" dirty="0"/>
              <a:t>An ambulatory EEG is where brain activity is recorded throughout the day and night over a period of one or more days. The electrodes will be attached to a small portable EEG recorder that can be clipped on to your clothing.</a:t>
            </a:r>
          </a:p>
          <a:p>
            <a:pPr lvl="1">
              <a:defRPr/>
            </a:pPr>
            <a:r>
              <a:rPr lang="en-GB" dirty="0"/>
              <a:t>You can continue with most of your normal daily activities while the recording is being taken, although you'll need to avoid getting the equipment wet.</a:t>
            </a:r>
          </a:p>
          <a:p>
            <a:pPr>
              <a:defRPr/>
            </a:pPr>
            <a:r>
              <a:rPr lang="en-GB" b="1" dirty="0"/>
              <a:t>Video telemetry</a:t>
            </a:r>
          </a:p>
          <a:p>
            <a:pPr lvl="1">
              <a:defRPr/>
            </a:pPr>
            <a:r>
              <a:rPr lang="en-GB" dirty="0"/>
              <a:t>Video telemetry, also known as video EEG, is a special type of EEG where you're filmed while a recording is taken. This can help provide more information about your brain activity.</a:t>
            </a:r>
          </a:p>
          <a:p>
            <a:pPr lvl="1">
              <a:defRPr/>
            </a:pPr>
            <a:r>
              <a:rPr lang="en-GB" dirty="0"/>
              <a:t>The test is usually carried out over a few days while staying in a purpose-built hospital suite.</a:t>
            </a:r>
          </a:p>
          <a:p>
            <a:pPr lvl="1">
              <a:defRPr/>
            </a:pPr>
            <a:r>
              <a:rPr lang="en-GB" dirty="0"/>
              <a:t>The EEG signals are transmitted wirelessly to a computer. The video is also recorded by the computer and kept under regular surveillance by trained staff.</a:t>
            </a:r>
          </a:p>
          <a:p>
            <a:pPr>
              <a:defRPr/>
            </a:pPr>
            <a:endParaRPr lang="en-GB" dirty="0"/>
          </a:p>
        </p:txBody>
      </p:sp>
    </p:spTree>
    <p:extLst>
      <p:ext uri="{BB962C8B-B14F-4D97-AF65-F5344CB8AC3E}">
        <p14:creationId xmlns:p14="http://schemas.microsoft.com/office/powerpoint/2010/main" val="229545453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GB" altLang="en-US" smtClean="0"/>
              <a:t>Are there any risks or side effects?</a:t>
            </a:r>
          </a:p>
        </p:txBody>
      </p:sp>
      <p:sp>
        <p:nvSpPr>
          <p:cNvPr id="3" name="Content Placeholder 2"/>
          <p:cNvSpPr>
            <a:spLocks noGrp="1"/>
          </p:cNvSpPr>
          <p:nvPr>
            <p:ph idx="1"/>
          </p:nvPr>
        </p:nvSpPr>
        <p:spPr/>
        <p:txBody>
          <a:bodyPr rtlCol="0">
            <a:normAutofit lnSpcReduction="10000"/>
          </a:bodyPr>
          <a:lstStyle/>
          <a:p>
            <a:pPr>
              <a:defRPr/>
            </a:pPr>
            <a:r>
              <a:rPr lang="en-GB" dirty="0" smtClean="0"/>
              <a:t>The </a:t>
            </a:r>
            <a:r>
              <a:rPr lang="en-GB" dirty="0"/>
              <a:t>EEG procedure is painless, comfortable and generally very safe. No electricity is put into your body while it's carried out. Apart from having messy hair and possibly feeling a bit tired, you won't normally experience any after effects.</a:t>
            </a:r>
          </a:p>
          <a:p>
            <a:pPr>
              <a:defRPr/>
            </a:pPr>
            <a:r>
              <a:rPr lang="en-GB" dirty="0"/>
              <a:t>However, you may feel lightheaded and notice a tingling in your lips and fingers for a few minutes during the hyperventilation part of the test. Some people develop a mild rash where the electrodes were attached.</a:t>
            </a:r>
          </a:p>
          <a:p>
            <a:pPr>
              <a:defRPr/>
            </a:pPr>
            <a:r>
              <a:rPr lang="en-GB" dirty="0"/>
              <a:t>There's a very small risk you could have a seizure while the test is carried out, but you'll be closely monitored and help will be on hand in case this happens.</a:t>
            </a:r>
          </a:p>
          <a:p>
            <a:pPr>
              <a:defRPr/>
            </a:pPr>
            <a:endParaRPr lang="en-GB" dirty="0"/>
          </a:p>
        </p:txBody>
      </p:sp>
    </p:spTree>
    <p:extLst>
      <p:ext uri="{BB962C8B-B14F-4D97-AF65-F5344CB8AC3E}">
        <p14:creationId xmlns:p14="http://schemas.microsoft.com/office/powerpoint/2010/main" val="12235164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GB" altLang="en-US" smtClean="0"/>
              <a:t>Event-related potentials (ERPs)</a:t>
            </a:r>
          </a:p>
        </p:txBody>
      </p:sp>
      <p:sp>
        <p:nvSpPr>
          <p:cNvPr id="83971" name="Content Placeholder 2"/>
          <p:cNvSpPr>
            <a:spLocks noGrp="1"/>
          </p:cNvSpPr>
          <p:nvPr>
            <p:ph idx="1"/>
          </p:nvPr>
        </p:nvSpPr>
        <p:spPr/>
        <p:txBody>
          <a:bodyPr/>
          <a:lstStyle/>
          <a:p>
            <a:r>
              <a:rPr lang="en-GB" altLang="en-US" smtClean="0">
                <a:hlinkClick r:id="rId2"/>
              </a:rPr>
              <a:t>https://www.youtube.com/watch?v=PSoPsRPGjs4</a:t>
            </a:r>
            <a:endParaRPr lang="en-GB" altLang="en-US" smtClean="0"/>
          </a:p>
          <a:p>
            <a:endParaRPr lang="en-GB" altLang="en-US" smtClean="0"/>
          </a:p>
        </p:txBody>
      </p:sp>
    </p:spTree>
    <p:extLst>
      <p:ext uri="{BB962C8B-B14F-4D97-AF65-F5344CB8AC3E}">
        <p14:creationId xmlns:p14="http://schemas.microsoft.com/office/powerpoint/2010/main" val="188216084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GB" altLang="en-US" smtClean="0"/>
              <a:t>If you feel queasy do not watch this</a:t>
            </a:r>
          </a:p>
        </p:txBody>
      </p:sp>
      <p:sp>
        <p:nvSpPr>
          <p:cNvPr id="84995" name="Content Placeholder 2"/>
          <p:cNvSpPr>
            <a:spLocks noGrp="1"/>
          </p:cNvSpPr>
          <p:nvPr>
            <p:ph idx="1"/>
          </p:nvPr>
        </p:nvSpPr>
        <p:spPr/>
        <p:txBody>
          <a:bodyPr/>
          <a:lstStyle/>
          <a:p>
            <a:r>
              <a:rPr lang="en-GB" altLang="en-US" smtClean="0">
                <a:hlinkClick r:id="rId2"/>
              </a:rPr>
              <a:t>https://www.youtube.com/watch?v=jHxyP-nUhUY</a:t>
            </a:r>
            <a:endParaRPr lang="en-GB" altLang="en-US" smtClean="0"/>
          </a:p>
          <a:p>
            <a:r>
              <a:rPr lang="en-GB" altLang="en-US" smtClean="0"/>
              <a:t>Check out page 239 and note classic case study</a:t>
            </a:r>
          </a:p>
          <a:p>
            <a:endParaRPr lang="en-GB" altLang="en-US" smtClean="0"/>
          </a:p>
        </p:txBody>
      </p:sp>
    </p:spTree>
    <p:extLst>
      <p:ext uri="{BB962C8B-B14F-4D97-AF65-F5344CB8AC3E}">
        <p14:creationId xmlns:p14="http://schemas.microsoft.com/office/powerpoint/2010/main" val="7301657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GB" altLang="en-US" smtClean="0"/>
              <a:t>Biological rhythms</a:t>
            </a:r>
          </a:p>
        </p:txBody>
      </p:sp>
      <p:sp>
        <p:nvSpPr>
          <p:cNvPr id="86019" name="Content Placeholder 2"/>
          <p:cNvSpPr>
            <a:spLocks noGrp="1"/>
          </p:cNvSpPr>
          <p:nvPr>
            <p:ph idx="1"/>
          </p:nvPr>
        </p:nvSpPr>
        <p:spPr/>
        <p:txBody>
          <a:bodyPr/>
          <a:lstStyle/>
          <a:p>
            <a:r>
              <a:rPr lang="en-GB" altLang="en-US" smtClean="0"/>
              <a:t>Biological rhythms: circadian, infradian (more) and ultradian (less) and the difference between these rhythms. </a:t>
            </a:r>
          </a:p>
          <a:p>
            <a:pPr lvl="1"/>
            <a:r>
              <a:rPr lang="en-GB" altLang="en-US" smtClean="0"/>
              <a:t>The effect of endogenous pacemakers and exogenous zeitgebers on the sleep/wake cycle.</a:t>
            </a:r>
          </a:p>
          <a:p>
            <a:endParaRPr lang="en-GB" altLang="en-US" smtClean="0"/>
          </a:p>
        </p:txBody>
      </p:sp>
    </p:spTree>
    <p:extLst>
      <p:ext uri="{BB962C8B-B14F-4D97-AF65-F5344CB8AC3E}">
        <p14:creationId xmlns:p14="http://schemas.microsoft.com/office/powerpoint/2010/main" val="256192455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ctrTitle"/>
          </p:nvPr>
        </p:nvSpPr>
        <p:spPr/>
        <p:txBody>
          <a:bodyPr/>
          <a:lstStyle/>
          <a:p>
            <a:r>
              <a:rPr lang="en-GB" altLang="en-US" smtClean="0"/>
              <a:t>Do you need to sleep?</a:t>
            </a:r>
          </a:p>
        </p:txBody>
      </p:sp>
      <p:sp>
        <p:nvSpPr>
          <p:cNvPr id="3" name="Subtitle 2"/>
          <p:cNvSpPr>
            <a:spLocks noGrp="1"/>
          </p:cNvSpPr>
          <p:nvPr>
            <p:ph type="subTitle" idx="1"/>
          </p:nvPr>
        </p:nvSpPr>
        <p:spPr/>
        <p:txBody>
          <a:bodyPr rtlCol="0">
            <a:normAutofit/>
          </a:bodyPr>
          <a:lstStyle/>
          <a:p>
            <a:pPr>
              <a:defRPr/>
            </a:pPr>
            <a:endParaRPr lang="en-GB"/>
          </a:p>
        </p:txBody>
      </p:sp>
    </p:spTree>
    <p:extLst>
      <p:ext uri="{BB962C8B-B14F-4D97-AF65-F5344CB8AC3E}">
        <p14:creationId xmlns:p14="http://schemas.microsoft.com/office/powerpoint/2010/main" val="252586365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r>
              <a:rPr lang="en-GB" altLang="en-US" smtClean="0">
                <a:hlinkClick r:id="rId2"/>
              </a:rPr>
              <a:t>Why we sleep</a:t>
            </a:r>
            <a:r>
              <a:rPr lang="en-GB" altLang="en-US" smtClean="0"/>
              <a:t>.</a:t>
            </a:r>
          </a:p>
        </p:txBody>
      </p:sp>
      <p:sp>
        <p:nvSpPr>
          <p:cNvPr id="88067" name="Content Placeholder 2"/>
          <p:cNvSpPr>
            <a:spLocks noGrp="1"/>
          </p:cNvSpPr>
          <p:nvPr>
            <p:ph idx="1"/>
          </p:nvPr>
        </p:nvSpPr>
        <p:spPr/>
        <p:txBody>
          <a:bodyPr/>
          <a:lstStyle/>
          <a:p>
            <a:r>
              <a:rPr lang="en-GB" altLang="en-US" smtClean="0"/>
              <a:t>Watch this for explanation of stages.</a:t>
            </a:r>
          </a:p>
          <a:p>
            <a:r>
              <a:rPr lang="en-GB" altLang="en-US" smtClean="0">
                <a:hlinkClick r:id="rId3"/>
              </a:rPr>
              <a:t>https://www.youtube.com/watch?v=fNlp0UMqUtM</a:t>
            </a:r>
            <a:endParaRPr lang="en-GB" altLang="en-US" smtClean="0"/>
          </a:p>
          <a:p>
            <a:endParaRPr lang="en-GB" altLang="en-US" smtClean="0"/>
          </a:p>
        </p:txBody>
      </p:sp>
    </p:spTree>
    <p:extLst>
      <p:ext uri="{BB962C8B-B14F-4D97-AF65-F5344CB8AC3E}">
        <p14:creationId xmlns:p14="http://schemas.microsoft.com/office/powerpoint/2010/main" val="12560621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GB" altLang="en-US" b="1" smtClean="0"/>
              <a:t>Repair and Restoration</a:t>
            </a:r>
            <a:endParaRPr lang="en-GB" altLang="en-US" smtClean="0"/>
          </a:p>
        </p:txBody>
      </p:sp>
      <p:sp>
        <p:nvSpPr>
          <p:cNvPr id="3" name="Content Placeholder 2"/>
          <p:cNvSpPr>
            <a:spLocks noGrp="1"/>
          </p:cNvSpPr>
          <p:nvPr>
            <p:ph idx="1"/>
          </p:nvPr>
        </p:nvSpPr>
        <p:spPr/>
        <p:txBody>
          <a:bodyPr rtlCol="0">
            <a:normAutofit/>
          </a:bodyPr>
          <a:lstStyle/>
          <a:p>
            <a:pPr>
              <a:defRPr/>
            </a:pPr>
            <a:r>
              <a:rPr lang="en-GB" dirty="0" smtClean="0"/>
              <a:t>NREM (Non-rapid eye movement) sleep is important for restoring physiological functions, while REM sleep is essential in restoring mental functions.</a:t>
            </a:r>
          </a:p>
          <a:p>
            <a:pPr>
              <a:defRPr/>
            </a:pPr>
            <a:r>
              <a:rPr lang="en-GB" dirty="0"/>
              <a:t>Support for this theory is provided by research that shows periods of REM sleep increase following periods of sleep deprivation and strenuous physical activity. During sleep, the body also increases its rate of cell division and protein synthesis, further suggesting that repair and restoration occurs during sleeping periods</a:t>
            </a:r>
            <a:r>
              <a:rPr lang="en-GB" dirty="0" smtClean="0"/>
              <a:t>.</a:t>
            </a:r>
          </a:p>
          <a:p>
            <a:pPr>
              <a:defRPr/>
            </a:pPr>
            <a:endParaRPr lang="en-GB" dirty="0"/>
          </a:p>
        </p:txBody>
      </p:sp>
    </p:spTree>
    <p:extLst>
      <p:ext uri="{BB962C8B-B14F-4D97-AF65-F5344CB8AC3E}">
        <p14:creationId xmlns:p14="http://schemas.microsoft.com/office/powerpoint/2010/main" val="32282279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GB" altLang="en-US" b="1" smtClean="0">
                <a:hlinkClick r:id="rId2"/>
              </a:rPr>
              <a:t>Evolutionary Theory of Sleep</a:t>
            </a:r>
            <a:endParaRPr lang="en-GB" altLang="en-US" smtClean="0"/>
          </a:p>
        </p:txBody>
      </p:sp>
      <p:sp>
        <p:nvSpPr>
          <p:cNvPr id="3" name="Content Placeholder 2"/>
          <p:cNvSpPr>
            <a:spLocks noGrp="1"/>
          </p:cNvSpPr>
          <p:nvPr>
            <p:ph idx="1"/>
          </p:nvPr>
        </p:nvSpPr>
        <p:spPr/>
        <p:txBody>
          <a:bodyPr rtlCol="0">
            <a:normAutofit lnSpcReduction="10000"/>
          </a:bodyPr>
          <a:lstStyle/>
          <a:p>
            <a:pPr>
              <a:defRPr/>
            </a:pPr>
            <a:r>
              <a:rPr lang="en-GB" dirty="0"/>
              <a:t>Evolutionary theory, also known as the adaptive theory of sleep, suggests that periods of activity and inactivity evolved as a means of conserving energy. According to this theory, all species have adapted to sleep during periods of time when wakefulness would be the most hazardous.</a:t>
            </a:r>
          </a:p>
          <a:p>
            <a:pPr>
              <a:defRPr/>
            </a:pPr>
            <a:r>
              <a:rPr lang="en-GB" dirty="0"/>
              <a:t>Support for this theory comes from comparative research of different animal species. Animals that have few natural predators, such as bears and lions, often sleep between 12 to 15 hours each day. On the other hand, animals that have many natural predators have only short periods of sleep, usually getting no more than 4 or 5 hours of sleep each day.</a:t>
            </a:r>
          </a:p>
          <a:p>
            <a:pPr>
              <a:defRPr/>
            </a:pPr>
            <a:endParaRPr lang="en-GB" dirty="0"/>
          </a:p>
        </p:txBody>
      </p:sp>
    </p:spTree>
    <p:extLst>
      <p:ext uri="{BB962C8B-B14F-4D97-AF65-F5344CB8AC3E}">
        <p14:creationId xmlns:p14="http://schemas.microsoft.com/office/powerpoint/2010/main" val="31990934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r>
              <a:rPr lang="en-GB" altLang="en-US" b="1" smtClean="0">
                <a:hlinkClick r:id="rId2"/>
              </a:rPr>
              <a:t>Information Consolidation</a:t>
            </a:r>
            <a:endParaRPr lang="en-GB" altLang="en-US" smtClean="0"/>
          </a:p>
        </p:txBody>
      </p:sp>
      <p:sp>
        <p:nvSpPr>
          <p:cNvPr id="3" name="Content Placeholder 2"/>
          <p:cNvSpPr>
            <a:spLocks noGrp="1"/>
          </p:cNvSpPr>
          <p:nvPr>
            <p:ph idx="1"/>
          </p:nvPr>
        </p:nvSpPr>
        <p:spPr/>
        <p:txBody>
          <a:bodyPr rtlCol="0">
            <a:normAutofit/>
          </a:bodyPr>
          <a:lstStyle/>
          <a:p>
            <a:pPr>
              <a:defRPr/>
            </a:pPr>
            <a:r>
              <a:rPr lang="en-GB" dirty="0"/>
              <a:t>The information consolidation theory of sleep is based on cognitive research and suggests that people sleep in order to process information that has been acquired during the day. In addition to processing information from the day prior, this theory also argues that sleep allows the brain to prepare for the day to come.</a:t>
            </a:r>
          </a:p>
          <a:p>
            <a:pPr>
              <a:defRPr/>
            </a:pPr>
            <a:r>
              <a:rPr lang="en-GB" dirty="0"/>
              <a:t>Some research also suggests that sleep helps cement the things we have learned during the day into long-term memory. Support for this idea stems from a number of sleep deprivation studies demonstrating that a lack of sleep has a serious impact on the ability to recall and remember information.</a:t>
            </a:r>
          </a:p>
          <a:p>
            <a:pPr>
              <a:defRPr/>
            </a:pPr>
            <a:endParaRPr lang="en-GB" dirty="0"/>
          </a:p>
        </p:txBody>
      </p:sp>
    </p:spTree>
    <p:extLst>
      <p:ext uri="{BB962C8B-B14F-4D97-AF65-F5344CB8AC3E}">
        <p14:creationId xmlns:p14="http://schemas.microsoft.com/office/powerpoint/2010/main" val="183008381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r>
              <a:rPr lang="en-GB" altLang="en-US" smtClean="0"/>
              <a:t>What do you think.</a:t>
            </a:r>
          </a:p>
        </p:txBody>
      </p:sp>
      <p:sp>
        <p:nvSpPr>
          <p:cNvPr id="3" name="Content Placeholder 2"/>
          <p:cNvSpPr>
            <a:spLocks noGrp="1"/>
          </p:cNvSpPr>
          <p:nvPr>
            <p:ph idx="1"/>
          </p:nvPr>
        </p:nvSpPr>
        <p:spPr/>
        <p:txBody>
          <a:bodyPr/>
          <a:lstStyle/>
          <a:p>
            <a:pPr marL="0" indent="0">
              <a:buNone/>
            </a:pPr>
            <a:r>
              <a:rPr lang="en-GB" altLang="en-US" smtClean="0"/>
              <a:t>????????????????????????????????????????????????????????????????????????????????????????????????????????????????????????????????????????????????????????????????????????????????????????????????????????????????????????????????????????????????????????????????????????????????????????????????????????????????????????????????????????????????????????????????????????</a:t>
            </a:r>
          </a:p>
        </p:txBody>
      </p:sp>
    </p:spTree>
    <p:extLst>
      <p:ext uri="{BB962C8B-B14F-4D97-AF65-F5344CB8AC3E}">
        <p14:creationId xmlns:p14="http://schemas.microsoft.com/office/powerpoint/2010/main" val="30455121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0" end="0"/>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lstStyle/>
          <a:p>
            <a:r>
              <a:rPr lang="en-GB" altLang="en-US" smtClean="0"/>
              <a:t>Can you sleep too much.</a:t>
            </a:r>
          </a:p>
        </p:txBody>
      </p:sp>
      <p:sp>
        <p:nvSpPr>
          <p:cNvPr id="93187" name="Content Placeholder 2"/>
          <p:cNvSpPr>
            <a:spLocks noGrp="1"/>
          </p:cNvSpPr>
          <p:nvPr>
            <p:ph idx="1"/>
          </p:nvPr>
        </p:nvSpPr>
        <p:spPr/>
        <p:txBody>
          <a:bodyPr/>
          <a:lstStyle/>
          <a:p>
            <a:r>
              <a:rPr lang="en-GB" altLang="en-US" smtClean="0"/>
              <a:t>The sleep bank?</a:t>
            </a:r>
          </a:p>
          <a:p>
            <a:r>
              <a:rPr lang="en-GB" altLang="en-US" smtClean="0"/>
              <a:t>Some people need 4hrs others 10hrs - everyone is different. Falling asleep during the day = not enough sleep.</a:t>
            </a:r>
          </a:p>
          <a:p>
            <a:r>
              <a:rPr lang="en-GB" altLang="en-US" smtClean="0"/>
              <a:t>Not being able to sleep – </a:t>
            </a:r>
            <a:r>
              <a:rPr lang="en-GB" altLang="en-US" smtClean="0">
                <a:hlinkClick r:id="rId2"/>
              </a:rPr>
              <a:t>Insomnia</a:t>
            </a:r>
            <a:r>
              <a:rPr lang="en-GB" altLang="en-US" smtClean="0"/>
              <a:t>!</a:t>
            </a:r>
          </a:p>
          <a:p>
            <a:r>
              <a:rPr lang="en-GB" altLang="en-US" smtClean="0">
                <a:hlinkClick r:id="rId3"/>
              </a:rPr>
              <a:t>I don’t need sleep</a:t>
            </a:r>
            <a:r>
              <a:rPr lang="en-GB" altLang="en-US" smtClean="0"/>
              <a:t>!</a:t>
            </a:r>
          </a:p>
        </p:txBody>
      </p:sp>
    </p:spTree>
    <p:extLst>
      <p:ext uri="{BB962C8B-B14F-4D97-AF65-F5344CB8AC3E}">
        <p14:creationId xmlns:p14="http://schemas.microsoft.com/office/powerpoint/2010/main" val="203774770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en-GB" altLang="en-US" smtClean="0"/>
              <a:t>Biological rhythms</a:t>
            </a:r>
          </a:p>
        </p:txBody>
      </p:sp>
      <p:sp>
        <p:nvSpPr>
          <p:cNvPr id="3" name="Content Placeholder 2"/>
          <p:cNvSpPr>
            <a:spLocks noGrp="1"/>
          </p:cNvSpPr>
          <p:nvPr>
            <p:ph idx="1"/>
          </p:nvPr>
        </p:nvSpPr>
        <p:spPr/>
        <p:txBody>
          <a:bodyPr rtlCol="0">
            <a:normAutofit/>
          </a:bodyPr>
          <a:lstStyle/>
          <a:p>
            <a:pPr marL="0" indent="0">
              <a:buNone/>
              <a:defRPr/>
            </a:pPr>
            <a:r>
              <a:rPr lang="en-GB" dirty="0"/>
              <a:t>Biological rhythms: circadian, </a:t>
            </a:r>
            <a:r>
              <a:rPr lang="en-GB" dirty="0" err="1"/>
              <a:t>infradian</a:t>
            </a:r>
            <a:r>
              <a:rPr lang="en-GB" dirty="0"/>
              <a:t> and </a:t>
            </a:r>
            <a:r>
              <a:rPr lang="en-GB" dirty="0" err="1"/>
              <a:t>ultradian</a:t>
            </a:r>
            <a:r>
              <a:rPr lang="en-GB" dirty="0"/>
              <a:t> and the difference between these rhythms. </a:t>
            </a:r>
          </a:p>
          <a:p>
            <a:pPr lvl="1">
              <a:defRPr/>
            </a:pPr>
            <a:r>
              <a:rPr lang="en-GB" dirty="0"/>
              <a:t>The effect of endogenous pacemakers and exogenous </a:t>
            </a:r>
            <a:r>
              <a:rPr lang="en-GB" dirty="0" err="1"/>
              <a:t>zeitgebers</a:t>
            </a:r>
            <a:r>
              <a:rPr lang="en-GB" dirty="0"/>
              <a:t> on the sleep/wake cycle.</a:t>
            </a:r>
          </a:p>
          <a:p>
            <a:pPr>
              <a:defRPr/>
            </a:pPr>
            <a:endParaRPr lang="en-GB" dirty="0"/>
          </a:p>
        </p:txBody>
      </p:sp>
    </p:spTree>
    <p:extLst>
      <p:ext uri="{BB962C8B-B14F-4D97-AF65-F5344CB8AC3E}">
        <p14:creationId xmlns:p14="http://schemas.microsoft.com/office/powerpoint/2010/main" val="97553575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GB" altLang="en-US" i="1" smtClean="0"/>
              <a:t>circadian</a:t>
            </a:r>
            <a:endParaRPr lang="en-GB" altLang="en-US" smtClean="0"/>
          </a:p>
        </p:txBody>
      </p:sp>
      <p:sp>
        <p:nvSpPr>
          <p:cNvPr id="3" name="Content Placeholder 2"/>
          <p:cNvSpPr>
            <a:spLocks noGrp="1"/>
          </p:cNvSpPr>
          <p:nvPr>
            <p:ph idx="1"/>
          </p:nvPr>
        </p:nvSpPr>
        <p:spPr/>
        <p:txBody>
          <a:bodyPr rtlCol="0">
            <a:normAutofit/>
          </a:bodyPr>
          <a:lstStyle/>
          <a:p>
            <a:pPr>
              <a:defRPr/>
            </a:pPr>
            <a:r>
              <a:rPr lang="en-GB" dirty="0"/>
              <a:t>Sleep is regulated by two body </a:t>
            </a:r>
            <a:r>
              <a:rPr lang="en-GB" dirty="0" err="1"/>
              <a:t>systems:</a:t>
            </a:r>
            <a:r>
              <a:rPr lang="en-GB" i="1" dirty="0" err="1"/>
              <a:t>sleep</a:t>
            </a:r>
            <a:r>
              <a:rPr lang="en-GB" i="1" dirty="0"/>
              <a:t>/wake homeostasis </a:t>
            </a:r>
            <a:r>
              <a:rPr lang="en-GB" dirty="0"/>
              <a:t>and the </a:t>
            </a:r>
            <a:r>
              <a:rPr lang="en-GB" i="1" dirty="0"/>
              <a:t>circadian biological clock </a:t>
            </a:r>
            <a:r>
              <a:rPr lang="en-GB" dirty="0" smtClean="0"/>
              <a:t>.</a:t>
            </a:r>
          </a:p>
          <a:p>
            <a:pPr>
              <a:defRPr/>
            </a:pPr>
            <a:r>
              <a:rPr lang="en-GB" dirty="0"/>
              <a:t>A body cycle that lasts 24 hours (or, literally translated, about a day). The sleep-wake cycle is an example of a circadian rhythm, although it only lasts 24 hours because it is reset by external </a:t>
            </a:r>
            <a:r>
              <a:rPr lang="en-GB" dirty="0" err="1"/>
              <a:t>zeitgebers</a:t>
            </a:r>
            <a:r>
              <a:rPr lang="en-GB" dirty="0"/>
              <a:t> (such as day light, meal times, and the clock). Research by </a:t>
            </a:r>
            <a:r>
              <a:rPr lang="en-GB" dirty="0" err="1"/>
              <a:t>Siffre</a:t>
            </a:r>
            <a:r>
              <a:rPr lang="en-GB" dirty="0"/>
              <a:t> (1975), in which he isolated himself in a cave away from natural light, found the human sleep-wake cycle to actually be around 24-25 hours.</a:t>
            </a:r>
          </a:p>
        </p:txBody>
      </p:sp>
    </p:spTree>
    <p:extLst>
      <p:ext uri="{BB962C8B-B14F-4D97-AF65-F5344CB8AC3E}">
        <p14:creationId xmlns:p14="http://schemas.microsoft.com/office/powerpoint/2010/main" val="35045494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p:txBody>
          <a:bodyPr/>
          <a:lstStyle/>
          <a:p>
            <a:endParaRPr lang="en-GB" altLang="en-US" smtClean="0"/>
          </a:p>
        </p:txBody>
      </p:sp>
      <p:pic>
        <p:nvPicPr>
          <p:cNvPr id="9625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09850" y="1600201"/>
            <a:ext cx="6972300" cy="45259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654098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endParaRPr lang="en-GB" altLang="en-US" smtClean="0"/>
          </a:p>
        </p:txBody>
      </p:sp>
      <p:sp>
        <p:nvSpPr>
          <p:cNvPr id="97283" name="Content Placeholder 2"/>
          <p:cNvSpPr>
            <a:spLocks noGrp="1"/>
          </p:cNvSpPr>
          <p:nvPr>
            <p:ph idx="1"/>
          </p:nvPr>
        </p:nvSpPr>
        <p:spPr/>
        <p:txBody>
          <a:bodyPr/>
          <a:lstStyle/>
          <a:p>
            <a:pPr marL="0" indent="0">
              <a:buNone/>
            </a:pPr>
            <a:r>
              <a:rPr lang="en-GB" altLang="en-US" smtClean="0"/>
              <a:t>Research has found that circadian rhythms, in particular the sleep-wake cycle, are controlled by endogenous pacemakers that are influenced, or synchronized, by exogenous zeitgebers.</a:t>
            </a:r>
          </a:p>
        </p:txBody>
      </p:sp>
    </p:spTree>
    <p:extLst>
      <p:ext uri="{BB962C8B-B14F-4D97-AF65-F5344CB8AC3E}">
        <p14:creationId xmlns:p14="http://schemas.microsoft.com/office/powerpoint/2010/main" val="75895065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p:txBody>
          <a:bodyPr/>
          <a:lstStyle/>
          <a:p>
            <a:r>
              <a:rPr lang="en-GB" altLang="en-US" smtClean="0"/>
              <a:t>Endogenous pacemakers</a:t>
            </a:r>
          </a:p>
        </p:txBody>
      </p:sp>
      <p:sp>
        <p:nvSpPr>
          <p:cNvPr id="98307" name="Content Placeholder 2"/>
          <p:cNvSpPr>
            <a:spLocks noGrp="1"/>
          </p:cNvSpPr>
          <p:nvPr>
            <p:ph idx="1"/>
          </p:nvPr>
        </p:nvSpPr>
        <p:spPr/>
        <p:txBody>
          <a:bodyPr/>
          <a:lstStyle/>
          <a:p>
            <a:pPr marL="0" indent="0">
              <a:buNone/>
            </a:pPr>
            <a:r>
              <a:rPr lang="en-GB" altLang="en-US" b="1" smtClean="0"/>
              <a:t>Endogenous pacemakers</a:t>
            </a:r>
            <a:r>
              <a:rPr lang="en-GB" altLang="en-US" smtClean="0"/>
              <a:t> are inbuilt biological clocks that regulate our behaviour, such as the sleep/wake cycle, stages of sleep and the menstrual cycle. </a:t>
            </a:r>
          </a:p>
        </p:txBody>
      </p:sp>
    </p:spTree>
    <p:extLst>
      <p:ext uri="{BB962C8B-B14F-4D97-AF65-F5344CB8AC3E}">
        <p14:creationId xmlns:p14="http://schemas.microsoft.com/office/powerpoint/2010/main" val="3542233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r>
              <a:rPr lang="en-GB" altLang="en-US" smtClean="0"/>
              <a:t>Exogenous zeitgebers</a:t>
            </a:r>
          </a:p>
        </p:txBody>
      </p:sp>
      <p:sp>
        <p:nvSpPr>
          <p:cNvPr id="99331" name="Content Placeholder 2"/>
          <p:cNvSpPr>
            <a:spLocks noGrp="1"/>
          </p:cNvSpPr>
          <p:nvPr>
            <p:ph idx="1"/>
          </p:nvPr>
        </p:nvSpPr>
        <p:spPr/>
        <p:txBody>
          <a:bodyPr/>
          <a:lstStyle/>
          <a:p>
            <a:pPr marL="0" indent="0">
              <a:buNone/>
            </a:pPr>
            <a:r>
              <a:rPr lang="en-GB" altLang="en-US" b="1" smtClean="0"/>
              <a:t>Exogenous Zeitgebers</a:t>
            </a:r>
            <a:r>
              <a:rPr lang="en-GB" altLang="en-US" smtClean="0"/>
              <a:t> are external influences that have an effect upon the internal regulation of the body and reset the body's main pacemaker; </a:t>
            </a:r>
          </a:p>
        </p:txBody>
      </p:sp>
    </p:spTree>
    <p:extLst>
      <p:ext uri="{BB962C8B-B14F-4D97-AF65-F5344CB8AC3E}">
        <p14:creationId xmlns:p14="http://schemas.microsoft.com/office/powerpoint/2010/main" val="2304925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r>
              <a:rPr lang="en-GB" altLang="en-US" smtClean="0"/>
              <a:t>Exogenous zeitgebers</a:t>
            </a:r>
          </a:p>
        </p:txBody>
      </p:sp>
      <p:sp>
        <p:nvSpPr>
          <p:cNvPr id="100355" name="Content Placeholder 2"/>
          <p:cNvSpPr>
            <a:spLocks noGrp="1"/>
          </p:cNvSpPr>
          <p:nvPr>
            <p:ph idx="1"/>
          </p:nvPr>
        </p:nvSpPr>
        <p:spPr/>
        <p:txBody>
          <a:bodyPr/>
          <a:lstStyle/>
          <a:p>
            <a:endParaRPr lang="en-GB" altLang="en-US" smtClean="0"/>
          </a:p>
        </p:txBody>
      </p:sp>
    </p:spTree>
    <p:extLst>
      <p:ext uri="{BB962C8B-B14F-4D97-AF65-F5344CB8AC3E}">
        <p14:creationId xmlns:p14="http://schemas.microsoft.com/office/powerpoint/2010/main" val="199584404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r>
              <a:rPr lang="en-GB" altLang="en-US" smtClean="0"/>
              <a:t>Endogenous pacemakers</a:t>
            </a:r>
          </a:p>
        </p:txBody>
      </p:sp>
      <p:sp>
        <p:nvSpPr>
          <p:cNvPr id="101379" name="Content Placeholder 2"/>
          <p:cNvSpPr>
            <a:spLocks noGrp="1"/>
          </p:cNvSpPr>
          <p:nvPr>
            <p:ph idx="1"/>
          </p:nvPr>
        </p:nvSpPr>
        <p:spPr/>
        <p:txBody>
          <a:bodyPr/>
          <a:lstStyle/>
          <a:p>
            <a:endParaRPr lang="en-GB" altLang="en-US" smtClean="0"/>
          </a:p>
        </p:txBody>
      </p:sp>
    </p:spTree>
    <p:extLst>
      <p:ext uri="{BB962C8B-B14F-4D97-AF65-F5344CB8AC3E}">
        <p14:creationId xmlns:p14="http://schemas.microsoft.com/office/powerpoint/2010/main" val="249821865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p:txBody>
          <a:bodyPr/>
          <a:lstStyle/>
          <a:p>
            <a:endParaRPr lang="en-GB" altLang="en-US" smtClean="0"/>
          </a:p>
        </p:txBody>
      </p:sp>
      <p:sp>
        <p:nvSpPr>
          <p:cNvPr id="102403" name="Content Placeholder 2"/>
          <p:cNvSpPr>
            <a:spLocks noGrp="1"/>
          </p:cNvSpPr>
          <p:nvPr>
            <p:ph idx="1"/>
          </p:nvPr>
        </p:nvSpPr>
        <p:spPr/>
        <p:txBody>
          <a:bodyPr/>
          <a:lstStyle/>
          <a:p>
            <a:endParaRPr lang="en-GB" altLang="en-US" smtClean="0"/>
          </a:p>
        </p:txBody>
      </p:sp>
    </p:spTree>
    <p:extLst>
      <p:ext uri="{BB962C8B-B14F-4D97-AF65-F5344CB8AC3E}">
        <p14:creationId xmlns:p14="http://schemas.microsoft.com/office/powerpoint/2010/main" val="130964202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p:txBody>
          <a:bodyPr/>
          <a:lstStyle/>
          <a:p>
            <a:r>
              <a:rPr lang="en-GB" altLang="en-US" b="1" smtClean="0"/>
              <a:t>The Supra-Chiasmatic Nucleus</a:t>
            </a:r>
            <a:endParaRPr lang="en-GB" altLang="en-US" smtClean="0"/>
          </a:p>
        </p:txBody>
      </p:sp>
      <p:sp>
        <p:nvSpPr>
          <p:cNvPr id="3" name="Content Placeholder 2"/>
          <p:cNvSpPr>
            <a:spLocks noGrp="1"/>
          </p:cNvSpPr>
          <p:nvPr>
            <p:ph idx="1"/>
          </p:nvPr>
        </p:nvSpPr>
        <p:spPr/>
        <p:txBody>
          <a:bodyPr rtlCol="0">
            <a:normAutofit fontScale="77500" lnSpcReduction="20000"/>
          </a:bodyPr>
          <a:lstStyle/>
          <a:p>
            <a:pPr marL="0" indent="0">
              <a:buNone/>
              <a:defRPr/>
            </a:pPr>
            <a:r>
              <a:rPr lang="en-GB" b="1" dirty="0"/>
              <a:t/>
            </a:r>
            <a:br>
              <a:rPr lang="en-GB" b="1" dirty="0"/>
            </a:br>
            <a:r>
              <a:rPr lang="en-GB" dirty="0"/>
              <a:t>The main endogenous pacemaker for the sleep-wake cycle is the SCN (supra-</a:t>
            </a:r>
            <a:r>
              <a:rPr lang="en-GB" dirty="0" err="1"/>
              <a:t>chiasmatic</a:t>
            </a:r>
            <a:r>
              <a:rPr lang="en-GB" dirty="0"/>
              <a:t> nucleus). Neurones project from the SCN to the pineal gland which releases melatonin to induce sleepiness.</a:t>
            </a:r>
            <a:br>
              <a:rPr lang="en-GB" dirty="0"/>
            </a:br>
            <a:r>
              <a:rPr lang="en-GB" dirty="0"/>
              <a:t/>
            </a:r>
            <a:br>
              <a:rPr lang="en-GB" dirty="0"/>
            </a:br>
            <a:r>
              <a:rPr lang="en-GB" dirty="0"/>
              <a:t>Ralph et al (1990) investigated the role of the SCN in the sleep-wake cycle of hamsters. They removed the supra-</a:t>
            </a:r>
            <a:r>
              <a:rPr lang="en-GB" dirty="0" err="1"/>
              <a:t>chaismatic</a:t>
            </a:r>
            <a:r>
              <a:rPr lang="en-GB" dirty="0"/>
              <a:t> nuclei from a sample of mutant hamsters who had a natural sleep-wake of 21 hours, and transplanted them into the brains of non-mutant hamsters who had a natural sleep-wake cycle of 24 hours. The non-mutant hamsters changed to the 21 hour cycle of the mutant hamsters, showing that the SCN was the dominant endogenous pacemaker. Generalising from this study to human beings is problematic as there are clearly differences between hamsters and humans, however both are mammals and share broadly similar brain structures, although they do of course have differences with free-will, social interactions, and so on.</a:t>
            </a:r>
            <a:br>
              <a:rPr lang="en-GB" dirty="0"/>
            </a:br>
            <a:r>
              <a:rPr lang="en-GB" dirty="0"/>
              <a:t/>
            </a:r>
            <a:br>
              <a:rPr lang="en-GB" dirty="0"/>
            </a:br>
            <a:endParaRPr lang="en-GB" dirty="0"/>
          </a:p>
        </p:txBody>
      </p:sp>
    </p:spTree>
    <p:extLst>
      <p:ext uri="{BB962C8B-B14F-4D97-AF65-F5344CB8AC3E}">
        <p14:creationId xmlns:p14="http://schemas.microsoft.com/office/powerpoint/2010/main" val="374991103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lstStyle/>
          <a:p>
            <a:r>
              <a:rPr lang="en-GB" altLang="en-US" smtClean="0"/>
              <a:t>Note</a:t>
            </a:r>
          </a:p>
        </p:txBody>
      </p:sp>
      <p:sp>
        <p:nvSpPr>
          <p:cNvPr id="3" name="Content Placeholder 2"/>
          <p:cNvSpPr>
            <a:spLocks noGrp="1"/>
          </p:cNvSpPr>
          <p:nvPr>
            <p:ph idx="1"/>
          </p:nvPr>
        </p:nvSpPr>
        <p:spPr/>
        <p:txBody>
          <a:bodyPr rtlCol="0">
            <a:normAutofit fontScale="85000" lnSpcReduction="20000"/>
          </a:bodyPr>
          <a:lstStyle/>
          <a:p>
            <a:pPr marL="0" indent="0">
              <a:buNone/>
              <a:defRPr/>
            </a:pPr>
            <a:r>
              <a:rPr lang="en-GB" dirty="0" err="1"/>
              <a:t>Sifre</a:t>
            </a:r>
            <a:r>
              <a:rPr lang="en-GB" dirty="0"/>
              <a:t> (1975) was a speleologist (cave expert) who investigated the natural duration of his own sleep-wake cycle. He isolated himself from all daylight by hiding in a dark cave with only weak artificial light for 6 months. </a:t>
            </a:r>
            <a:r>
              <a:rPr lang="en-GB" dirty="0" err="1"/>
              <a:t>Siffre</a:t>
            </a:r>
            <a:r>
              <a:rPr lang="en-GB" dirty="0"/>
              <a:t> had no clock or any reference to time, however he did have verbal contact with the outside world. The findings were that his sleep-wake cycle settled naturally at around 25 hours, although sometimes it would range up to 48 hours. </a:t>
            </a:r>
            <a:r>
              <a:rPr lang="en-GB" dirty="0" err="1"/>
              <a:t>Siffre</a:t>
            </a:r>
            <a:r>
              <a:rPr lang="en-GB" dirty="0"/>
              <a:t> concluded that the absence of natural daylight allowed his biological clock to run at its natural rate, and that normally daylight acted as an exogenous </a:t>
            </a:r>
            <a:r>
              <a:rPr lang="en-GB" dirty="0" err="1"/>
              <a:t>zeitgeber</a:t>
            </a:r>
            <a:r>
              <a:rPr lang="en-GB" dirty="0"/>
              <a:t> to resynchronise the cycle. The study was, of course, a case study and cannot therefore be readily generalized to other people, however it has been repeated several times by other researchers. Also there is a question of internal validity as </a:t>
            </a:r>
            <a:r>
              <a:rPr lang="en-GB" dirty="0" err="1"/>
              <a:t>Siffre</a:t>
            </a:r>
            <a:r>
              <a:rPr lang="en-GB" dirty="0"/>
              <a:t> was not isolated from all exogenous </a:t>
            </a:r>
            <a:r>
              <a:rPr lang="en-GB" dirty="0" err="1"/>
              <a:t>zeitgebers</a:t>
            </a:r>
            <a:r>
              <a:rPr lang="en-GB" dirty="0"/>
              <a:t> as he had contact with the outside world, and the effect on his sleep-wake cycle of even dim artificial light was not fully understood.</a:t>
            </a:r>
            <a:br>
              <a:rPr lang="en-GB" dirty="0"/>
            </a:br>
            <a:r>
              <a:rPr lang="en-GB" dirty="0"/>
              <a:t/>
            </a:r>
            <a:br>
              <a:rPr lang="en-GB" dirty="0"/>
            </a:br>
            <a:endParaRPr lang="en-GB" dirty="0"/>
          </a:p>
        </p:txBody>
      </p:sp>
    </p:spTree>
    <p:extLst>
      <p:ext uri="{BB962C8B-B14F-4D97-AF65-F5344CB8AC3E}">
        <p14:creationId xmlns:p14="http://schemas.microsoft.com/office/powerpoint/2010/main" val="44795478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GB" altLang="en-US" smtClean="0"/>
              <a:t>Note</a:t>
            </a:r>
          </a:p>
        </p:txBody>
      </p:sp>
      <p:sp>
        <p:nvSpPr>
          <p:cNvPr id="3" name="Content Placeholder 2"/>
          <p:cNvSpPr>
            <a:spLocks noGrp="1"/>
          </p:cNvSpPr>
          <p:nvPr>
            <p:ph idx="1"/>
          </p:nvPr>
        </p:nvSpPr>
        <p:spPr/>
        <p:txBody>
          <a:bodyPr rtlCol="0">
            <a:normAutofit fontScale="77500" lnSpcReduction="20000"/>
          </a:bodyPr>
          <a:lstStyle/>
          <a:p>
            <a:pPr marL="0" indent="0">
              <a:buNone/>
              <a:defRPr/>
            </a:pPr>
            <a:r>
              <a:rPr lang="en-GB" dirty="0" err="1"/>
              <a:t>Folkard</a:t>
            </a:r>
            <a:r>
              <a:rPr lang="en-GB" dirty="0"/>
              <a:t> et al (1985) investigated the effect of manipulating exogenous </a:t>
            </a:r>
            <a:r>
              <a:rPr lang="en-GB" dirty="0" err="1"/>
              <a:t>zeitgebers</a:t>
            </a:r>
            <a:r>
              <a:rPr lang="en-GB" dirty="0"/>
              <a:t> on the sleep-wake cycle. The researchers placed 12 participants in temporal isolation (isolated to only the time cues within their environment and not external time cues) for 3 weeks. The environment was a cave with no external light and a single large clock that the researchers were able to control. The participants agreed to go to bed when the clock showed 11:45PM and get up at 7:45AM. Initially the researchers set the clock to run at a normal 24 hour cycles, however they gradually increased its speed so that eventually a day passed in just 22 hours. All but 1 of the participants synchronized their sleep-wake cycles to the pace of the clock. The study used a relatively small sample size, however there was a very clear significant result. The study was a unique and false environment and so it lacked ecological validity, however it was necessary to remove as many environmental factors that could act as exogenous </a:t>
            </a:r>
            <a:r>
              <a:rPr lang="en-GB" dirty="0" err="1"/>
              <a:t>zeitgebers</a:t>
            </a:r>
            <a:r>
              <a:rPr lang="en-GB" dirty="0"/>
              <a:t> as possible in order to establish cause and effect. At the time it was thought that artificial light was too weak to influence the body clock, however later research has found that even dim light can influence the SCN (</a:t>
            </a:r>
            <a:r>
              <a:rPr lang="en-GB" dirty="0" err="1"/>
              <a:t>Czeisler</a:t>
            </a:r>
            <a:r>
              <a:rPr lang="en-GB" dirty="0"/>
              <a:t> et al, 1999).</a:t>
            </a:r>
            <a:br>
              <a:rPr lang="en-GB" dirty="0"/>
            </a:br>
            <a:endParaRPr lang="en-GB" dirty="0"/>
          </a:p>
          <a:p>
            <a:pPr>
              <a:defRPr/>
            </a:pPr>
            <a:endParaRPr lang="en-GB" dirty="0"/>
          </a:p>
          <a:p>
            <a:pPr>
              <a:defRPr/>
            </a:pPr>
            <a:endParaRPr lang="en-GB" dirty="0"/>
          </a:p>
        </p:txBody>
      </p:sp>
    </p:spTree>
    <p:extLst>
      <p:ext uri="{BB962C8B-B14F-4D97-AF65-F5344CB8AC3E}">
        <p14:creationId xmlns:p14="http://schemas.microsoft.com/office/powerpoint/2010/main" val="194134897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r>
              <a:rPr lang="en-GB" altLang="en-US" smtClean="0"/>
              <a:t>Read Through</a:t>
            </a:r>
          </a:p>
        </p:txBody>
      </p:sp>
      <p:sp>
        <p:nvSpPr>
          <p:cNvPr id="3" name="Content Placeholder 2"/>
          <p:cNvSpPr>
            <a:spLocks noGrp="1"/>
          </p:cNvSpPr>
          <p:nvPr>
            <p:ph idx="1"/>
          </p:nvPr>
        </p:nvSpPr>
        <p:spPr>
          <a:xfrm>
            <a:off x="1981200" y="1600201"/>
            <a:ext cx="8229600" cy="4924425"/>
          </a:xfrm>
        </p:spPr>
        <p:txBody>
          <a:bodyPr rtlCol="0">
            <a:normAutofit fontScale="70000" lnSpcReduction="20000"/>
          </a:bodyPr>
          <a:lstStyle/>
          <a:p>
            <a:pPr>
              <a:defRPr/>
            </a:pPr>
            <a:r>
              <a:rPr lang="en-GB" dirty="0" smtClean="0"/>
              <a:t>Our internal circadian biological clocks, regulate the timing of periods of sleepiness and wakefulness throughout the day. The circadian rhythm dips and rises at different times of the day, so adults' strongest sleep drive generally occurs between 2:00-4:00 am and in the afternoon between 1:00-3:00 pm, although there is some variation depending on whether you are a “morning person” or “evening person.” The sleepiness we experience during these circadian dips will be less intense if we have had sufficient sleep, and more intense when we are sleep deprived. The circadian rhythm also causes us to feel more alert at certain points of the day, even if we have been awake for hours and our sleep/wake restorative process would otherwise make us feel more sleepy.</a:t>
            </a:r>
          </a:p>
          <a:p>
            <a:pPr>
              <a:defRPr/>
            </a:pPr>
            <a:r>
              <a:rPr lang="en-GB" dirty="0" smtClean="0"/>
              <a:t>Changes to this circadian rhythm occur during adolescence, when most teens experience a sleep phase delay. This shift in teens' circadian rhythm causes them to naturally feel alert later at night, making it difficult for them to fall asleep before 11:00 pm. Since most teens have early school start times</a:t>
            </a:r>
            <a:r>
              <a:rPr lang="en-GB" dirty="0" smtClean="0">
                <a:hlinkClick r:id="rId2" tooltip="school start times"/>
              </a:rPr>
              <a:t> </a:t>
            </a:r>
            <a:r>
              <a:rPr lang="en-GB" dirty="0" smtClean="0"/>
              <a:t>along with other commitments, this sleep phase delay can make it difficult to get the sleep teens need -- an average of 9 1/4 hours, but at least 8 hours. This sleep deprivation can influence the circadian rhythm; for teens the strongest circadian “dips” tend to occur between 3:00-7:00 am and 2:00-5:00 pm, but the morning dip (3:00-7:00 am) can be even longer if teens haven’t had enough sleep, and can even last until 9:00 or 10:00 am.</a:t>
            </a:r>
            <a:endParaRPr lang="en-GB" dirty="0"/>
          </a:p>
        </p:txBody>
      </p:sp>
    </p:spTree>
    <p:extLst>
      <p:ext uri="{BB962C8B-B14F-4D97-AF65-F5344CB8AC3E}">
        <p14:creationId xmlns:p14="http://schemas.microsoft.com/office/powerpoint/2010/main" val="41123732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p:txBody>
          <a:bodyPr/>
          <a:lstStyle/>
          <a:p>
            <a:r>
              <a:rPr lang="en-GB" altLang="en-US" smtClean="0"/>
              <a:t>Questions</a:t>
            </a:r>
          </a:p>
        </p:txBody>
      </p:sp>
      <p:sp>
        <p:nvSpPr>
          <p:cNvPr id="107523" name="Content Placeholder 2"/>
          <p:cNvSpPr>
            <a:spLocks noGrp="1"/>
          </p:cNvSpPr>
          <p:nvPr>
            <p:ph idx="1"/>
          </p:nvPr>
        </p:nvSpPr>
        <p:spPr/>
        <p:txBody>
          <a:bodyPr/>
          <a:lstStyle/>
          <a:p>
            <a:r>
              <a:rPr lang="en-GB" altLang="en-US" smtClean="0"/>
              <a:t>What is the circadian rhythm?</a:t>
            </a:r>
          </a:p>
          <a:p>
            <a:r>
              <a:rPr lang="en-GB" altLang="en-US" smtClean="0"/>
              <a:t>Give an example of a circadian rhythm.</a:t>
            </a:r>
          </a:p>
          <a:p>
            <a:r>
              <a:rPr lang="en-GB" altLang="en-US" smtClean="0"/>
              <a:t>What is an endogenous pacemakers and what is its effect on on the sleep/wake cycle?</a:t>
            </a:r>
          </a:p>
          <a:p>
            <a:r>
              <a:rPr lang="en-GB" altLang="en-US" smtClean="0"/>
              <a:t>What is an exogenous zeitgebers and what is its effect on the sleep/wake cycle?</a:t>
            </a:r>
          </a:p>
        </p:txBody>
      </p:sp>
    </p:spTree>
    <p:extLst>
      <p:ext uri="{BB962C8B-B14F-4D97-AF65-F5344CB8AC3E}">
        <p14:creationId xmlns:p14="http://schemas.microsoft.com/office/powerpoint/2010/main" val="307248593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p:txBody>
          <a:bodyPr/>
          <a:lstStyle/>
          <a:p>
            <a:r>
              <a:rPr lang="en-GB" altLang="en-US" b="1" smtClean="0"/>
              <a:t>Ultradian Rhythms</a:t>
            </a:r>
            <a:endParaRPr lang="en-GB" altLang="en-US" smtClean="0"/>
          </a:p>
        </p:txBody>
      </p:sp>
      <p:sp>
        <p:nvSpPr>
          <p:cNvPr id="108547" name="Content Placeholder 2"/>
          <p:cNvSpPr>
            <a:spLocks noGrp="1"/>
          </p:cNvSpPr>
          <p:nvPr>
            <p:ph idx="1"/>
          </p:nvPr>
        </p:nvSpPr>
        <p:spPr/>
        <p:txBody>
          <a:bodyPr/>
          <a:lstStyle/>
          <a:p>
            <a:pPr marL="0" indent="0">
              <a:buNone/>
            </a:pPr>
            <a:r>
              <a:rPr lang="en-GB" altLang="en-US" smtClean="0"/>
              <a:t>These are rhythmic cycles with a period of less than one day. Examples include levels of alertness throughout the day and the cycle of brain activity during sleep. </a:t>
            </a:r>
            <a:br>
              <a:rPr lang="en-GB" altLang="en-US" smtClean="0"/>
            </a:br>
            <a:endParaRPr lang="en-GB" altLang="en-US" smtClean="0"/>
          </a:p>
        </p:txBody>
      </p:sp>
    </p:spTree>
    <p:extLst>
      <p:ext uri="{BB962C8B-B14F-4D97-AF65-F5344CB8AC3E}">
        <p14:creationId xmlns:p14="http://schemas.microsoft.com/office/powerpoint/2010/main" val="33588504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p:txBody>
          <a:bodyPr/>
          <a:lstStyle/>
          <a:p>
            <a:r>
              <a:rPr lang="en-GB" altLang="en-US" b="1" smtClean="0"/>
              <a:t>Ultradian Rhythms</a:t>
            </a:r>
            <a:endParaRPr lang="en-GB" altLang="en-US" smtClean="0"/>
          </a:p>
        </p:txBody>
      </p:sp>
      <p:sp>
        <p:nvSpPr>
          <p:cNvPr id="3" name="Content Placeholder 2"/>
          <p:cNvSpPr>
            <a:spLocks noGrp="1"/>
          </p:cNvSpPr>
          <p:nvPr>
            <p:ph idx="1"/>
          </p:nvPr>
        </p:nvSpPr>
        <p:spPr/>
        <p:txBody>
          <a:bodyPr rtlCol="0">
            <a:normAutofit fontScale="70000" lnSpcReduction="20000"/>
          </a:bodyPr>
          <a:lstStyle/>
          <a:p>
            <a:pPr marL="0" indent="0">
              <a:buNone/>
              <a:defRPr/>
            </a:pPr>
            <a:r>
              <a:rPr lang="en-GB" dirty="0"/>
              <a:t>These are rhythmic cycles with a period of less than one day. Examples include levels of alertness throughout the day and the cycle of brain activity during sleep. </a:t>
            </a:r>
            <a:br>
              <a:rPr lang="en-GB" dirty="0"/>
            </a:br>
            <a:r>
              <a:rPr lang="en-GB" dirty="0"/>
              <a:t/>
            </a:r>
            <a:br>
              <a:rPr lang="en-GB" dirty="0"/>
            </a:br>
            <a:r>
              <a:rPr lang="en-GB" dirty="0"/>
              <a:t>The sleep cycle:</a:t>
            </a:r>
            <a:br>
              <a:rPr lang="en-GB" dirty="0"/>
            </a:br>
            <a:r>
              <a:rPr lang="en-GB" dirty="0"/>
              <a:t>1. Each cycle lasts for about 90 minutes. </a:t>
            </a:r>
            <a:br>
              <a:rPr lang="en-GB" dirty="0"/>
            </a:br>
            <a:r>
              <a:rPr lang="en-GB" dirty="0"/>
              <a:t>2. The amount of Stage 3 &amp; 4 sleep decreases with each cycle. </a:t>
            </a:r>
            <a:br>
              <a:rPr lang="en-GB" dirty="0"/>
            </a:br>
            <a:r>
              <a:rPr lang="en-GB" dirty="0"/>
              <a:t>3. The amount of REM sleep increases with each cycle. </a:t>
            </a:r>
            <a:br>
              <a:rPr lang="en-GB" dirty="0"/>
            </a:br>
            <a:r>
              <a:rPr lang="en-GB" dirty="0"/>
              <a:t/>
            </a:r>
            <a:br>
              <a:rPr lang="en-GB" dirty="0"/>
            </a:br>
            <a:r>
              <a:rPr lang="en-GB" dirty="0"/>
              <a:t>There are many methodological problems with researching the sleep cycle and the nature of sleep, most of which arise from the assumptions that researchers need to make that, for example, dreaming only occurs during REM sleep, and the subjective nature of dreaming. The link between REM sleep and dreaming is important as it may provide a way for researchers to understand the purpose of dreaming, but it does rely on the erroneous assumption that REM sleep equals dreaming.</a:t>
            </a:r>
            <a:br>
              <a:rPr lang="en-GB" dirty="0"/>
            </a:br>
            <a:r>
              <a:rPr lang="en-GB" dirty="0"/>
              <a:t/>
            </a:r>
            <a:br>
              <a:rPr lang="en-GB" dirty="0"/>
            </a:br>
            <a:r>
              <a:rPr lang="en-GB" dirty="0"/>
              <a:t>Dement &amp; </a:t>
            </a:r>
            <a:r>
              <a:rPr lang="en-GB" dirty="0" err="1"/>
              <a:t>Kleitman</a:t>
            </a:r>
            <a:r>
              <a:rPr lang="en-GB" dirty="0"/>
              <a:t> (1957) found participants were likely to be dreaming when woken from REM sleep, but many participants did not report dreams from REM sleep, and many reported dreaming outside REM sleep. This questions the assumption that dreaming only, and always, occurs during REM sleep.</a:t>
            </a:r>
          </a:p>
        </p:txBody>
      </p:sp>
    </p:spTree>
    <p:extLst>
      <p:ext uri="{BB962C8B-B14F-4D97-AF65-F5344CB8AC3E}">
        <p14:creationId xmlns:p14="http://schemas.microsoft.com/office/powerpoint/2010/main" val="23551964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GB" altLang="en-US" b="1" smtClean="0"/>
              <a:t>Infradian rhythms</a:t>
            </a:r>
            <a:endParaRPr lang="en-GB" altLang="en-US" smtClean="0"/>
          </a:p>
        </p:txBody>
      </p:sp>
      <p:sp>
        <p:nvSpPr>
          <p:cNvPr id="110595" name="Content Placeholder 2"/>
          <p:cNvSpPr>
            <a:spLocks noGrp="1"/>
          </p:cNvSpPr>
          <p:nvPr>
            <p:ph idx="1"/>
          </p:nvPr>
        </p:nvSpPr>
        <p:spPr/>
        <p:txBody>
          <a:bodyPr/>
          <a:lstStyle/>
          <a:p>
            <a:pPr marL="0" indent="0">
              <a:buNone/>
            </a:pPr>
            <a:r>
              <a:rPr lang="en-GB" altLang="en-US" b="1" smtClean="0"/>
              <a:t/>
            </a:r>
            <a:br>
              <a:rPr lang="en-GB" altLang="en-US" b="1" smtClean="0"/>
            </a:br>
            <a:r>
              <a:rPr lang="en-GB" altLang="en-US" smtClean="0"/>
              <a:t>Infradian rhythms have a cycle of longer than one day. Examples include the menstrual cycle and seasonal affective disorder.</a:t>
            </a:r>
          </a:p>
        </p:txBody>
      </p:sp>
    </p:spTree>
    <p:extLst>
      <p:ext uri="{BB962C8B-B14F-4D97-AF65-F5344CB8AC3E}">
        <p14:creationId xmlns:p14="http://schemas.microsoft.com/office/powerpoint/2010/main" val="29765806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p:nvPr>
        </p:nvSpPr>
        <p:spPr/>
        <p:txBody>
          <a:bodyPr/>
          <a:lstStyle/>
          <a:p>
            <a:r>
              <a:rPr lang="en-GB" altLang="en-US" smtClean="0"/>
              <a:t>The menstrual cycle</a:t>
            </a:r>
          </a:p>
        </p:txBody>
      </p:sp>
      <p:sp>
        <p:nvSpPr>
          <p:cNvPr id="3" name="Content Placeholder 2"/>
          <p:cNvSpPr>
            <a:spLocks noGrp="1"/>
          </p:cNvSpPr>
          <p:nvPr>
            <p:ph idx="1"/>
          </p:nvPr>
        </p:nvSpPr>
        <p:spPr/>
        <p:txBody>
          <a:bodyPr rtlCol="0">
            <a:normAutofit fontScale="92500" lnSpcReduction="20000"/>
          </a:bodyPr>
          <a:lstStyle/>
          <a:p>
            <a:pPr marL="0" indent="0">
              <a:buNone/>
              <a:defRPr/>
            </a:pPr>
            <a:r>
              <a:rPr lang="en-GB" dirty="0"/>
              <a:t>The menstrual cycle lasts around 28 days, or one lunar month, and has been the subject of psychological research due to the behavioural changes that are often linked to the cycle, such as increase in accidents, lower academic achievement, suicides and crime (Dalton, 1964). Understanding biological rhythms has changed PMS from being a psychological disorder to a physiological event. </a:t>
            </a:r>
            <a:br>
              <a:rPr lang="en-GB" dirty="0"/>
            </a:br>
            <a:r>
              <a:rPr lang="en-GB" dirty="0"/>
              <a:t/>
            </a:r>
            <a:br>
              <a:rPr lang="en-GB" dirty="0"/>
            </a:br>
            <a:r>
              <a:rPr lang="en-GB" dirty="0"/>
              <a:t>An interesting piece of research by Russell et al (1980) found that the menstrual cycle can be synchronized by exogenous cues, which explains the phenomenon that women who live together often have synchronized cycles. To demonstrate this the researchers used volunteer participants who did not live together, and transferred sweat from the upper lips of the participants to each other with the results that their cycles quickly became synchronized. They hypothesized that sweat must contain a pheromone, or chemical messenger, that resets the menstrual cycle.</a:t>
            </a:r>
          </a:p>
        </p:txBody>
      </p:sp>
    </p:spTree>
    <p:extLst>
      <p:ext uri="{BB962C8B-B14F-4D97-AF65-F5344CB8AC3E}">
        <p14:creationId xmlns:p14="http://schemas.microsoft.com/office/powerpoint/2010/main" val="37133864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lstStyle/>
          <a:p>
            <a:r>
              <a:rPr lang="en-GB" altLang="en-US" smtClean="0"/>
              <a:t>Seasonal affective disorder </a:t>
            </a:r>
          </a:p>
        </p:txBody>
      </p:sp>
      <p:sp>
        <p:nvSpPr>
          <p:cNvPr id="3" name="Content Placeholder 2"/>
          <p:cNvSpPr>
            <a:spLocks noGrp="1"/>
          </p:cNvSpPr>
          <p:nvPr>
            <p:ph idx="1"/>
          </p:nvPr>
        </p:nvSpPr>
        <p:spPr/>
        <p:txBody>
          <a:bodyPr rtlCol="0">
            <a:normAutofit/>
          </a:bodyPr>
          <a:lstStyle/>
          <a:p>
            <a:pPr marL="0" indent="0">
              <a:buNone/>
              <a:defRPr/>
            </a:pPr>
            <a:r>
              <a:rPr lang="en-GB" dirty="0"/>
              <a:t>Seasonal affective disorder (SAD) is an </a:t>
            </a:r>
            <a:r>
              <a:rPr lang="en-GB" dirty="0" err="1"/>
              <a:t>infradian</a:t>
            </a:r>
            <a:r>
              <a:rPr lang="en-GB" dirty="0"/>
              <a:t> rhythm that lasts about a year. Features of SAD include depression in winter months that improves to normal mood in summer months. SAD is believed to be caused by low light levels in winter, especially as an effective treatment for the disorder is to spend time exposed to bright light from a light box during the winter months, however the effectiveness of light box therapy may be psychological rather than physiological as Eastman et al (1998) found there was a placebo effect in 32% of participants who used light boxes.</a:t>
            </a:r>
          </a:p>
        </p:txBody>
      </p:sp>
    </p:spTree>
    <p:extLst>
      <p:ext uri="{BB962C8B-B14F-4D97-AF65-F5344CB8AC3E}">
        <p14:creationId xmlns:p14="http://schemas.microsoft.com/office/powerpoint/2010/main" val="40685799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b="1" dirty="0"/>
              <a:t>Research into biological rhythms is determinist</a:t>
            </a:r>
            <a:endParaRPr lang="en-GB" dirty="0"/>
          </a:p>
        </p:txBody>
      </p:sp>
      <p:sp>
        <p:nvSpPr>
          <p:cNvPr id="3" name="Content Placeholder 2"/>
          <p:cNvSpPr>
            <a:spLocks noGrp="1"/>
          </p:cNvSpPr>
          <p:nvPr>
            <p:ph idx="1"/>
          </p:nvPr>
        </p:nvSpPr>
        <p:spPr/>
        <p:txBody>
          <a:bodyPr rtlCol="0">
            <a:normAutofit lnSpcReduction="10000"/>
          </a:bodyPr>
          <a:lstStyle/>
          <a:p>
            <a:pPr marL="0" indent="0">
              <a:buNone/>
              <a:defRPr/>
            </a:pPr>
            <a:r>
              <a:rPr lang="en-GB" dirty="0"/>
              <a:t/>
            </a:r>
            <a:br>
              <a:rPr lang="en-GB" dirty="0"/>
            </a:br>
            <a:r>
              <a:rPr lang="en-GB" dirty="0"/>
              <a:t>Researching biological rhythms such as the menstrual cycle has led to a deterministic understanding of behavioural changes associated with pre-menstrual syndrome. The determinist argument has been used in court to defend women against charges of murder (Johnson, 1987), and psychiatrists such as Dalton (an expert witness) have argued that PMS is a severe mental disorder. To counter this, however, there is evidence that biological rhythms can be influenced by free will, for example Born et al (1999) found that people who will themselves to wake up earlier than usual had higher levels of ACTH in their blood (ACTH is part of the waking up cycle).</a:t>
            </a:r>
            <a:br>
              <a:rPr lang="en-GB" dirty="0"/>
            </a:br>
            <a:endParaRPr lang="en-GB" dirty="0"/>
          </a:p>
        </p:txBody>
      </p:sp>
    </p:spTree>
    <p:extLst>
      <p:ext uri="{BB962C8B-B14F-4D97-AF65-F5344CB8AC3E}">
        <p14:creationId xmlns:p14="http://schemas.microsoft.com/office/powerpoint/2010/main" val="3965915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p:cNvSpPr>
            <a:spLocks noGrp="1"/>
          </p:cNvSpPr>
          <p:nvPr>
            <p:ph type="title"/>
          </p:nvPr>
        </p:nvSpPr>
        <p:spPr/>
        <p:txBody>
          <a:bodyPr/>
          <a:lstStyle/>
          <a:p>
            <a:endParaRPr lang="en-GB" altLang="en-US" smtClean="0"/>
          </a:p>
        </p:txBody>
      </p:sp>
      <p:sp>
        <p:nvSpPr>
          <p:cNvPr id="114691" name="Content Placeholder 2"/>
          <p:cNvSpPr>
            <a:spLocks noGrp="1"/>
          </p:cNvSpPr>
          <p:nvPr>
            <p:ph idx="1"/>
          </p:nvPr>
        </p:nvSpPr>
        <p:spPr/>
        <p:txBody>
          <a:bodyPr/>
          <a:lstStyle/>
          <a:p>
            <a:r>
              <a:rPr lang="en-GB" altLang="en-US" smtClean="0">
                <a:hlinkClick r:id="rId2"/>
              </a:rPr>
              <a:t>https://www.youtube.com/watch?v=JP7T2q3yeUM</a:t>
            </a:r>
            <a:endParaRPr lang="en-GB" altLang="en-US" smtClean="0"/>
          </a:p>
          <a:p>
            <a:r>
              <a:rPr lang="en-GB" altLang="en-US" smtClean="0">
                <a:hlinkClick r:id="rId3"/>
              </a:rPr>
              <a:t>https://www.youtube.com/watch?v=UbQ0RxQu2gM</a:t>
            </a:r>
            <a:endParaRPr lang="en-GB" altLang="en-US" smtClean="0"/>
          </a:p>
          <a:p>
            <a:endParaRPr lang="en-GB" altLang="en-US" smtClean="0"/>
          </a:p>
        </p:txBody>
      </p:sp>
    </p:spTree>
    <p:extLst>
      <p:ext uri="{BB962C8B-B14F-4D97-AF65-F5344CB8AC3E}">
        <p14:creationId xmlns:p14="http://schemas.microsoft.com/office/powerpoint/2010/main" val="29228863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p:nvPr>
        </p:nvSpPr>
        <p:spPr/>
        <p:txBody>
          <a:bodyPr/>
          <a:lstStyle/>
          <a:p>
            <a:endParaRPr lang="en-GB" altLang="en-US" smtClean="0"/>
          </a:p>
        </p:txBody>
      </p:sp>
      <p:sp>
        <p:nvSpPr>
          <p:cNvPr id="115715" name="Content Placeholder 2"/>
          <p:cNvSpPr>
            <a:spLocks noGrp="1"/>
          </p:cNvSpPr>
          <p:nvPr>
            <p:ph idx="1"/>
          </p:nvPr>
        </p:nvSpPr>
        <p:spPr/>
        <p:txBody>
          <a:bodyPr/>
          <a:lstStyle/>
          <a:p>
            <a:endParaRPr lang="en-GB" altLang="en-US" dirty="0" smtClean="0"/>
          </a:p>
        </p:txBody>
      </p:sp>
    </p:spTree>
    <p:extLst>
      <p:ext uri="{BB962C8B-B14F-4D97-AF65-F5344CB8AC3E}">
        <p14:creationId xmlns:p14="http://schemas.microsoft.com/office/powerpoint/2010/main" val="36997434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314</TotalTime>
  <Words>3800</Words>
  <Application>Microsoft Office PowerPoint</Application>
  <PresentationFormat>Widescreen</PresentationFormat>
  <Paragraphs>217</Paragraphs>
  <Slides>79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79</vt:i4>
      </vt:variant>
    </vt:vector>
  </HeadingPairs>
  <TitlesOfParts>
    <vt:vector size="83" baseType="lpstr">
      <vt:lpstr>Arial</vt:lpstr>
      <vt:lpstr>Calibri</vt:lpstr>
      <vt:lpstr>Calibri Light</vt:lpstr>
      <vt:lpstr>Office Theme</vt:lpstr>
      <vt:lpstr>PowerPoint Presentation</vt:lpstr>
      <vt:lpstr>Hemispheric lateralisation</vt:lpstr>
      <vt:lpstr>PowerPoint Presentation</vt:lpstr>
      <vt:lpstr>PowerPoint Presentation</vt:lpstr>
      <vt:lpstr>Lobes (clues)</vt:lpstr>
      <vt:lpstr>motor</vt:lpstr>
      <vt:lpstr>Primary motor Cortex</vt:lpstr>
      <vt:lpstr>Primary Motor Cortex</vt:lpstr>
      <vt:lpstr>PowerPoint Presentation</vt:lpstr>
      <vt:lpstr>Somatosensory</vt:lpstr>
      <vt:lpstr>PowerPoint Presentation</vt:lpstr>
      <vt:lpstr>Somatosensory</vt:lpstr>
      <vt:lpstr>Visual (Occipital lobe)</vt:lpstr>
      <vt:lpstr>Auditory</vt:lpstr>
      <vt:lpstr>Wernicke area </vt:lpstr>
      <vt:lpstr>Language</vt:lpstr>
      <vt:lpstr>PowerPoint Presentation</vt:lpstr>
      <vt:lpstr>Split brain research</vt:lpstr>
      <vt:lpstr>Split brain</vt:lpstr>
      <vt:lpstr>Plasticity and functional recovery of the brain after trauma.</vt:lpstr>
      <vt:lpstr>What is Brain Plasticity?</vt:lpstr>
      <vt:lpstr>Neuroplasticity</vt:lpstr>
      <vt:lpstr>Doidge</vt:lpstr>
      <vt:lpstr>Draganski et al (2006) German medical students and revision </vt:lpstr>
      <vt:lpstr>PowerPoint Presentation</vt:lpstr>
      <vt:lpstr>Notes</vt:lpstr>
      <vt:lpstr>Increased Brain Stimulation</vt:lpstr>
      <vt:lpstr>Axon Sprouting</vt:lpstr>
      <vt:lpstr>Denervation supersensitivity</vt:lpstr>
      <vt:lpstr>Functional recovery after Trauma</vt:lpstr>
      <vt:lpstr>Physical stress exhaustion and Booze!</vt:lpstr>
      <vt:lpstr>Age and Gender</vt:lpstr>
      <vt:lpstr>Syllabus</vt:lpstr>
      <vt:lpstr>PowerPoint Presentation</vt:lpstr>
      <vt:lpstr>functional magnetic resonance imaging (fMRI)</vt:lpstr>
      <vt:lpstr>FMRI  (read)</vt:lpstr>
      <vt:lpstr>FMRI</vt:lpstr>
      <vt:lpstr>WHAT MRI MEASURES</vt:lpstr>
      <vt:lpstr>WHAT FMRI MEASURES</vt:lpstr>
      <vt:lpstr>PowerPoint Presentation</vt:lpstr>
      <vt:lpstr>ACTIVATION MAPS</vt:lpstr>
      <vt:lpstr>Watch This.</vt:lpstr>
      <vt:lpstr>Electroencephalogram (EEGs)</vt:lpstr>
      <vt:lpstr>When an EEG is used</vt:lpstr>
      <vt:lpstr>How an EEG is carried out</vt:lpstr>
      <vt:lpstr>Types of EEG The main types of EEG are explained below.</vt:lpstr>
      <vt:lpstr>Are there any risks or side effects?</vt:lpstr>
      <vt:lpstr>Event-related potentials (ERPs)</vt:lpstr>
      <vt:lpstr>If you feel queasy do not watch this</vt:lpstr>
      <vt:lpstr>Biological rhythms</vt:lpstr>
      <vt:lpstr>Do you need to sleep?</vt:lpstr>
      <vt:lpstr>Why we sleep.</vt:lpstr>
      <vt:lpstr>Repair and Restoration</vt:lpstr>
      <vt:lpstr>Evolutionary Theory of Sleep</vt:lpstr>
      <vt:lpstr>Information Consolidation</vt:lpstr>
      <vt:lpstr>What do you think.</vt:lpstr>
      <vt:lpstr>Can you sleep too much.</vt:lpstr>
      <vt:lpstr>Biological rhythms</vt:lpstr>
      <vt:lpstr>circadian</vt:lpstr>
      <vt:lpstr>PowerPoint Presentation</vt:lpstr>
      <vt:lpstr>PowerPoint Presentation</vt:lpstr>
      <vt:lpstr>Endogenous pacemakers</vt:lpstr>
      <vt:lpstr>Exogenous zeitgebers</vt:lpstr>
      <vt:lpstr>Exogenous zeitgebers</vt:lpstr>
      <vt:lpstr>Endogenous pacemakers</vt:lpstr>
      <vt:lpstr>PowerPoint Presentation</vt:lpstr>
      <vt:lpstr>The Supra-Chiasmatic Nucleus</vt:lpstr>
      <vt:lpstr>Note</vt:lpstr>
      <vt:lpstr>Note</vt:lpstr>
      <vt:lpstr>Read Through</vt:lpstr>
      <vt:lpstr>Questions</vt:lpstr>
      <vt:lpstr>Ultradian Rhythms</vt:lpstr>
      <vt:lpstr>Ultradian Rhythms</vt:lpstr>
      <vt:lpstr>Infradian rhythms</vt:lpstr>
      <vt:lpstr>The menstrual cycle</vt:lpstr>
      <vt:lpstr>Seasonal affective disorder </vt:lpstr>
      <vt:lpstr>Research into biological rhythms is determinist</vt:lpstr>
      <vt:lpstr>PowerPoint Presentation</vt:lpstr>
      <vt:lpstr>PowerPoint Presentation</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Stanyer, Richard  (Staff)</dc:creator>
  <cp:lastModifiedBy>Stanyer, Richard  (Staff)</cp:lastModifiedBy>
  <cp:revision>4</cp:revision>
  <dcterms:created xsi:type="dcterms:W3CDTF">2017-02-20T10:17:41Z</dcterms:created>
  <dcterms:modified xsi:type="dcterms:W3CDTF">2017-02-24T15:54:45Z</dcterms:modified>
</cp:coreProperties>
</file>